
<file path=[Content_Types].xml><?xml version="1.0" encoding="utf-8"?>
<Types xmlns="http://schemas.openxmlformats.org/package/2006/content-types">
  <Default Extension="gif" ContentType="image/gif"/>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1"/>
  </p:sldMasterIdLst>
  <p:sldIdLst>
    <p:sldId id="256" r:id="rId2"/>
    <p:sldId id="272" r:id="rId3"/>
    <p:sldId id="257" r:id="rId4"/>
    <p:sldId id="261" r:id="rId5"/>
    <p:sldId id="277" r:id="rId6"/>
    <p:sldId id="278" r:id="rId7"/>
    <p:sldId id="273" r:id="rId8"/>
    <p:sldId id="282" r:id="rId9"/>
    <p:sldId id="263" r:id="rId10"/>
    <p:sldId id="281" r:id="rId11"/>
    <p:sldId id="279" r:id="rId12"/>
    <p:sldId id="280" r:id="rId13"/>
    <p:sldId id="283" r:id="rId14"/>
    <p:sldId id="260" r:id="rId15"/>
    <p:sldId id="264" r:id="rId16"/>
    <p:sldId id="265" r:id="rId17"/>
    <p:sldId id="266" r:id="rId18"/>
    <p:sldId id="267" r:id="rId19"/>
    <p:sldId id="276" r:id="rId20"/>
    <p:sldId id="271"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86" d="100"/>
          <a:sy n="86" d="100"/>
        </p:scale>
        <p:origin x="5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fif>
</file>

<file path=ppt/media/image10.jpg>
</file>

<file path=ppt/media/image11.PNG>
</file>

<file path=ppt/media/image12.PNG>
</file>

<file path=ppt/media/image13.jpeg>
</file>

<file path=ppt/media/image14.png>
</file>

<file path=ppt/media/image2.png>
</file>

<file path=ppt/media/image3.png>
</file>

<file path=ppt/media/image4.png>
</file>

<file path=ppt/media/image5.gif>
</file>

<file path=ppt/media/image6.gif>
</file>

<file path=ppt/media/image7.png>
</file>

<file path=ppt/media/image8.gif>
</file>

<file path=ppt/media/image9.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3807720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21508587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51560252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30235169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317241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4625038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17086498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1881553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1807128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56538E6-1C37-4168-8873-B1D3628E05F4}" type="datetimeFigureOut">
              <a:rPr lang="en-IN" smtClean="0"/>
              <a:t>17-06-2021</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2578305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56538E6-1C37-4168-8873-B1D3628E05F4}"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36225650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6538E6-1C37-4168-8873-B1D3628E05F4}" type="datetimeFigureOut">
              <a:rPr lang="en-IN" smtClean="0"/>
              <a:t>17-06-2021</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11540013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56538E6-1C37-4168-8873-B1D3628E05F4}" type="datetimeFigureOut">
              <a:rPr lang="en-IN" smtClean="0"/>
              <a:t>17-06-2021</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638798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6538E6-1C37-4168-8873-B1D3628E05F4}" type="datetimeFigureOut">
              <a:rPr lang="en-IN" smtClean="0"/>
              <a:t>17-06-2021</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34475371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56538E6-1C37-4168-8873-B1D3628E05F4}" type="datetimeFigureOut">
              <a:rPr lang="en-IN" smtClean="0"/>
              <a:t>17-06-2021</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85938F-30E5-4D93-BD41-3D54733B4110}" type="slidenum">
              <a:rPr lang="en-IN" smtClean="0"/>
              <a:t>‹#›</a:t>
            </a:fld>
            <a:endParaRPr lang="en-IN"/>
          </a:p>
        </p:txBody>
      </p:sp>
    </p:spTree>
    <p:extLst>
      <p:ext uri="{BB962C8B-B14F-4D97-AF65-F5344CB8AC3E}">
        <p14:creationId xmlns:p14="http://schemas.microsoft.com/office/powerpoint/2010/main" val="35669148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F85938F-30E5-4D93-BD41-3D54733B4110}" type="slidenum">
              <a:rPr lang="en-IN" smtClean="0"/>
              <a:t>‹#›</a:t>
            </a:fld>
            <a:endParaRPr lang="en-IN"/>
          </a:p>
        </p:txBody>
      </p:sp>
      <p:sp>
        <p:nvSpPr>
          <p:cNvPr id="5" name="Date Placeholder 4"/>
          <p:cNvSpPr>
            <a:spLocks noGrp="1"/>
          </p:cNvSpPr>
          <p:nvPr>
            <p:ph type="dt" sz="half" idx="10"/>
          </p:nvPr>
        </p:nvSpPr>
        <p:spPr/>
        <p:txBody>
          <a:bodyPr/>
          <a:lstStyle/>
          <a:p>
            <a:fld id="{956538E6-1C37-4168-8873-B1D3628E05F4}" type="datetimeFigureOut">
              <a:rPr lang="en-IN" smtClean="0"/>
              <a:t>17-06-2021</a:t>
            </a:fld>
            <a:endParaRPr lang="en-IN"/>
          </a:p>
        </p:txBody>
      </p:sp>
    </p:spTree>
    <p:extLst>
      <p:ext uri="{BB962C8B-B14F-4D97-AF65-F5344CB8AC3E}">
        <p14:creationId xmlns:p14="http://schemas.microsoft.com/office/powerpoint/2010/main" val="25502613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56538E6-1C37-4168-8873-B1D3628E05F4}" type="datetimeFigureOut">
              <a:rPr lang="en-IN" smtClean="0"/>
              <a:t>17-06-2021</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CF85938F-30E5-4D93-BD41-3D54733B4110}" type="slidenum">
              <a:rPr lang="en-IN" smtClean="0"/>
              <a:t>‹#›</a:t>
            </a:fld>
            <a:endParaRPr lang="en-IN"/>
          </a:p>
        </p:txBody>
      </p:sp>
    </p:spTree>
    <p:extLst>
      <p:ext uri="{BB962C8B-B14F-4D97-AF65-F5344CB8AC3E}">
        <p14:creationId xmlns:p14="http://schemas.microsoft.com/office/powerpoint/2010/main" val="440248732"/>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 id="2147483796" r:id="rId11"/>
    <p:sldLayoutId id="2147483797" r:id="rId12"/>
    <p:sldLayoutId id="2147483798" r:id="rId13"/>
    <p:sldLayoutId id="2147483799" r:id="rId14"/>
    <p:sldLayoutId id="2147483800" r:id="rId15"/>
    <p:sldLayoutId id="214748380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f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F14AF621-513C-4260-A128-D76E4E83D2BF}"/>
              </a:ext>
            </a:extLst>
          </p:cNvPr>
          <p:cNvSpPr>
            <a:spLocks noGrp="1"/>
          </p:cNvSpPr>
          <p:nvPr>
            <p:ph type="subTitle" idx="1"/>
          </p:nvPr>
        </p:nvSpPr>
        <p:spPr>
          <a:xfrm>
            <a:off x="720023" y="4372283"/>
            <a:ext cx="5893841" cy="612099"/>
          </a:xfrm>
        </p:spPr>
        <p:txBody>
          <a:bodyPr>
            <a:noAutofit/>
          </a:bodyPr>
          <a:lstStyle/>
          <a:p>
            <a:r>
              <a:rPr lang="en-US" sz="2800" dirty="0">
                <a:solidFill>
                  <a:schemeClr val="tx2"/>
                </a:solidFill>
                <a:latin typeface="Bell MT" panose="02020503060305020303" pitchFamily="18" charset="0"/>
              </a:rPr>
              <a:t>Application Programming Interface</a:t>
            </a:r>
          </a:p>
          <a:p>
            <a:endParaRPr lang="en-IN" dirty="0">
              <a:solidFill>
                <a:schemeClr val="tx2"/>
              </a:solidFill>
            </a:endParaRPr>
          </a:p>
        </p:txBody>
      </p:sp>
      <p:sp>
        <p:nvSpPr>
          <p:cNvPr id="4" name="TextBox 3">
            <a:extLst>
              <a:ext uri="{FF2B5EF4-FFF2-40B4-BE49-F238E27FC236}">
                <a16:creationId xmlns:a16="http://schemas.microsoft.com/office/drawing/2014/main" id="{BE5F7113-841B-48F3-9BDB-4A5B84D1629B}"/>
              </a:ext>
            </a:extLst>
          </p:cNvPr>
          <p:cNvSpPr txBox="1"/>
          <p:nvPr/>
        </p:nvSpPr>
        <p:spPr>
          <a:xfrm>
            <a:off x="6800295" y="5074297"/>
            <a:ext cx="3355597" cy="1569660"/>
          </a:xfrm>
          <a:prstGeom prst="rect">
            <a:avLst/>
          </a:prstGeom>
          <a:noFill/>
        </p:spPr>
        <p:txBody>
          <a:bodyPr wrap="square" rtlCol="0">
            <a:spAutoFit/>
          </a:bodyPr>
          <a:lstStyle/>
          <a:p>
            <a:r>
              <a:rPr lang="en-US" sz="1600" dirty="0">
                <a:solidFill>
                  <a:schemeClr val="tx2"/>
                </a:solidFill>
              </a:rPr>
              <a:t>Present by :– Mansi C. Satani</a:t>
            </a:r>
          </a:p>
          <a:p>
            <a:r>
              <a:rPr lang="en-US" sz="1600" dirty="0">
                <a:solidFill>
                  <a:schemeClr val="tx2"/>
                </a:solidFill>
              </a:rPr>
              <a:t>Class:- TYBCA-C</a:t>
            </a:r>
          </a:p>
          <a:p>
            <a:r>
              <a:rPr lang="en-US" sz="1600" dirty="0">
                <a:solidFill>
                  <a:schemeClr val="tx2"/>
                </a:solidFill>
              </a:rPr>
              <a:t>Roll no:-143</a:t>
            </a:r>
          </a:p>
          <a:p>
            <a:r>
              <a:rPr lang="en-US" sz="1600" dirty="0">
                <a:solidFill>
                  <a:schemeClr val="tx2"/>
                </a:solidFill>
              </a:rPr>
              <a:t>Exam no:-3271</a:t>
            </a:r>
          </a:p>
          <a:p>
            <a:r>
              <a:rPr lang="en-US" sz="1600" dirty="0">
                <a:solidFill>
                  <a:schemeClr val="tx2"/>
                </a:solidFill>
              </a:rPr>
              <a:t>Project Guide:- Prof. Eeva Kapopara</a:t>
            </a:r>
            <a:endParaRPr lang="en-IN" sz="1600" dirty="0">
              <a:solidFill>
                <a:schemeClr val="tx2"/>
              </a:solidFill>
            </a:endParaRPr>
          </a:p>
        </p:txBody>
      </p:sp>
      <p:pic>
        <p:nvPicPr>
          <p:cNvPr id="13" name="Picture 12">
            <a:extLst>
              <a:ext uri="{FF2B5EF4-FFF2-40B4-BE49-F238E27FC236}">
                <a16:creationId xmlns:a16="http://schemas.microsoft.com/office/drawing/2014/main" id="{564F93AA-1F56-43B3-9030-8D44876B2AF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49406" y="1304443"/>
            <a:ext cx="3788424" cy="3133566"/>
          </a:xfrm>
          <a:prstGeom prst="rect">
            <a:avLst/>
          </a:prstGeom>
        </p:spPr>
      </p:pic>
      <p:pic>
        <p:nvPicPr>
          <p:cNvPr id="1026" name="Picture 2">
            <a:extLst>
              <a:ext uri="{FF2B5EF4-FFF2-40B4-BE49-F238E27FC236}">
                <a16:creationId xmlns:a16="http://schemas.microsoft.com/office/drawing/2014/main" id="{8E0F792B-F6ED-4AAA-A9A5-3AB02D4ED4C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49406" y="307789"/>
            <a:ext cx="2577108" cy="6421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73145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5095B-2CE1-493F-84E8-F8AB2E815736}"/>
              </a:ext>
            </a:extLst>
          </p:cNvPr>
          <p:cNvSpPr>
            <a:spLocks noGrp="1"/>
          </p:cNvSpPr>
          <p:nvPr>
            <p:ph type="title"/>
          </p:nvPr>
        </p:nvSpPr>
        <p:spPr/>
        <p:txBody>
          <a:bodyPr>
            <a:normAutofit fontScale="90000"/>
          </a:bodyPr>
          <a:lstStyle/>
          <a:p>
            <a:r>
              <a:rPr lang="en-IN" sz="4000" b="1" i="0" u="sng" dirty="0">
                <a:solidFill>
                  <a:schemeClr val="bg2">
                    <a:lumMod val="50000"/>
                  </a:schemeClr>
                </a:solidFill>
                <a:effectLst/>
                <a:latin typeface="Bell MT" panose="02020503060305020303" pitchFamily="18" charset="0"/>
              </a:rPr>
              <a:t>What is synchronous/asynchronous methods</a:t>
            </a:r>
            <a:br>
              <a:rPr lang="en-IN" b="1" i="0" dirty="0">
                <a:solidFill>
                  <a:srgbClr val="323232"/>
                </a:solidFill>
                <a:effectLst/>
                <a:latin typeface="Arial" panose="020B0604020202020204" pitchFamily="34" charset="0"/>
              </a:rPr>
            </a:br>
            <a:endParaRPr lang="en-IN" dirty="0"/>
          </a:p>
        </p:txBody>
      </p:sp>
      <p:sp>
        <p:nvSpPr>
          <p:cNvPr id="3" name="Content Placeholder 2">
            <a:extLst>
              <a:ext uri="{FF2B5EF4-FFF2-40B4-BE49-F238E27FC236}">
                <a16:creationId xmlns:a16="http://schemas.microsoft.com/office/drawing/2014/main" id="{7E24DB1E-3B9C-49B2-B7AF-8FE1F9E68B08}"/>
              </a:ext>
            </a:extLst>
          </p:cNvPr>
          <p:cNvSpPr>
            <a:spLocks noGrp="1"/>
          </p:cNvSpPr>
          <p:nvPr>
            <p:ph sz="half" idx="1"/>
          </p:nvPr>
        </p:nvSpPr>
        <p:spPr>
          <a:xfrm>
            <a:off x="677333" y="2125078"/>
            <a:ext cx="4184035" cy="3880772"/>
          </a:xfrm>
        </p:spPr>
        <p:txBody>
          <a:bodyPr>
            <a:normAutofit/>
          </a:bodyPr>
          <a:lstStyle/>
          <a:p>
            <a:pPr>
              <a:buFont typeface="Wingdings" panose="05000000000000000000" pitchFamily="2" charset="2"/>
              <a:buChar char="Ø"/>
            </a:pPr>
            <a:r>
              <a:rPr lang="en-US" sz="2400" b="1" u="sng" dirty="0">
                <a:latin typeface="Bell MT" panose="02020503060305020303" pitchFamily="18" charset="0"/>
              </a:rPr>
              <a:t>Synchronous method</a:t>
            </a:r>
          </a:p>
          <a:p>
            <a:pPr marL="0" indent="0">
              <a:buNone/>
            </a:pPr>
            <a:endParaRPr lang="en-US" sz="2400" b="1" u="sng" dirty="0">
              <a:latin typeface="Bell MT" panose="02020503060305020303" pitchFamily="18" charset="0"/>
            </a:endParaRPr>
          </a:p>
          <a:p>
            <a:r>
              <a:rPr lang="en-US" sz="2000" b="0" i="0" dirty="0">
                <a:solidFill>
                  <a:schemeClr val="tx1"/>
                </a:solidFill>
                <a:effectLst/>
                <a:latin typeface="Bell MT" panose="02020503060305020303" pitchFamily="18" charset="0"/>
              </a:rPr>
              <a:t>An API may be synchronous where data or service availability, resources and connectivity are high and low latency is a requirement. </a:t>
            </a:r>
            <a:endParaRPr lang="en-IN" sz="2000" dirty="0">
              <a:solidFill>
                <a:schemeClr val="tx1"/>
              </a:solidFill>
              <a:latin typeface="Bell MT" panose="02020503060305020303" pitchFamily="18" charset="0"/>
            </a:endParaRPr>
          </a:p>
        </p:txBody>
      </p:sp>
      <p:sp>
        <p:nvSpPr>
          <p:cNvPr id="4" name="Content Placeholder 3">
            <a:extLst>
              <a:ext uri="{FF2B5EF4-FFF2-40B4-BE49-F238E27FC236}">
                <a16:creationId xmlns:a16="http://schemas.microsoft.com/office/drawing/2014/main" id="{BC0CCDAD-D08E-4250-8309-DF88F7AFEC9F}"/>
              </a:ext>
            </a:extLst>
          </p:cNvPr>
          <p:cNvSpPr>
            <a:spLocks noGrp="1"/>
          </p:cNvSpPr>
          <p:nvPr>
            <p:ph sz="half" idx="2"/>
          </p:nvPr>
        </p:nvSpPr>
        <p:spPr>
          <a:xfrm>
            <a:off x="5089968" y="2125078"/>
            <a:ext cx="4184034" cy="3880773"/>
          </a:xfrm>
        </p:spPr>
        <p:txBody>
          <a:bodyPr>
            <a:normAutofit/>
          </a:bodyPr>
          <a:lstStyle/>
          <a:p>
            <a:pPr>
              <a:buFont typeface="Wingdings" panose="05000000000000000000" pitchFamily="2" charset="2"/>
              <a:buChar char="Ø"/>
            </a:pPr>
            <a:r>
              <a:rPr lang="en-US" sz="2400" b="1" u="sng" dirty="0">
                <a:latin typeface="Bell MT" panose="02020503060305020303" pitchFamily="18" charset="0"/>
              </a:rPr>
              <a:t>Asynchronous method</a:t>
            </a:r>
          </a:p>
          <a:p>
            <a:pPr marL="0" indent="0">
              <a:buNone/>
            </a:pPr>
            <a:endParaRPr lang="en-US" sz="2400" b="1" u="sng" dirty="0">
              <a:latin typeface="Bell MT" panose="02020503060305020303" pitchFamily="18" charset="0"/>
            </a:endParaRPr>
          </a:p>
          <a:p>
            <a:r>
              <a:rPr lang="en-US" sz="2000" b="0" i="0" dirty="0">
                <a:solidFill>
                  <a:schemeClr val="tx1"/>
                </a:solidFill>
                <a:effectLst/>
                <a:latin typeface="Bell MT" panose="02020503060305020303" pitchFamily="18" charset="0"/>
              </a:rPr>
              <a:t>An API may be asynchronous where data or service availability and connectivity are low or oversaturated with demand.</a:t>
            </a:r>
            <a:endParaRPr lang="en-IN" sz="2000" dirty="0">
              <a:solidFill>
                <a:schemeClr val="tx1"/>
              </a:solidFill>
              <a:latin typeface="Bell MT" panose="02020503060305020303" pitchFamily="18" charset="0"/>
            </a:endParaRPr>
          </a:p>
        </p:txBody>
      </p:sp>
    </p:spTree>
    <p:extLst>
      <p:ext uri="{BB962C8B-B14F-4D97-AF65-F5344CB8AC3E}">
        <p14:creationId xmlns:p14="http://schemas.microsoft.com/office/powerpoint/2010/main" val="27589377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5F972B0-5755-4892-95C2-1C7FEE233CD3}"/>
              </a:ext>
            </a:extLst>
          </p:cNvPr>
          <p:cNvSpPr>
            <a:spLocks noGrp="1"/>
          </p:cNvSpPr>
          <p:nvPr>
            <p:ph type="title"/>
          </p:nvPr>
        </p:nvSpPr>
        <p:spPr/>
        <p:txBody>
          <a:bodyPr>
            <a:normAutofit/>
          </a:bodyPr>
          <a:lstStyle/>
          <a:p>
            <a:r>
              <a:rPr lang="en-IN" sz="4000" b="1" u="sng" dirty="0">
                <a:solidFill>
                  <a:schemeClr val="bg2">
                    <a:lumMod val="50000"/>
                  </a:schemeClr>
                </a:solidFill>
                <a:latin typeface="Bell MT" panose="02020503060305020303" pitchFamily="18" charset="0"/>
              </a:rPr>
              <a:t>s</a:t>
            </a:r>
            <a:r>
              <a:rPr lang="en-IN" sz="4000" b="1" i="0" u="sng" dirty="0">
                <a:solidFill>
                  <a:schemeClr val="bg2">
                    <a:lumMod val="50000"/>
                  </a:schemeClr>
                </a:solidFill>
                <a:effectLst/>
                <a:latin typeface="Bell MT" panose="02020503060305020303" pitchFamily="18" charset="0"/>
              </a:rPr>
              <a:t>ync method</a:t>
            </a:r>
            <a:endParaRPr lang="en-IN" sz="4000" b="1" u="sng" dirty="0">
              <a:solidFill>
                <a:schemeClr val="bg2">
                  <a:lumMod val="50000"/>
                </a:schemeClr>
              </a:solidFill>
              <a:latin typeface="Bell MT" panose="02020503060305020303" pitchFamily="18" charset="0"/>
            </a:endParaRPr>
          </a:p>
        </p:txBody>
      </p:sp>
      <p:pic>
        <p:nvPicPr>
          <p:cNvPr id="8" name="Content Placeholder 7">
            <a:extLst>
              <a:ext uri="{FF2B5EF4-FFF2-40B4-BE49-F238E27FC236}">
                <a16:creationId xmlns:a16="http://schemas.microsoft.com/office/drawing/2014/main" id="{4B54DEBE-D45A-4C79-AF4C-2568BAA2E61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334" y="1670201"/>
            <a:ext cx="9473913" cy="3930127"/>
          </a:xfrm>
        </p:spPr>
      </p:pic>
    </p:spTree>
    <p:extLst>
      <p:ext uri="{BB962C8B-B14F-4D97-AF65-F5344CB8AC3E}">
        <p14:creationId xmlns:p14="http://schemas.microsoft.com/office/powerpoint/2010/main" val="871975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9DEA95-D254-45ED-8643-419C9D1BD525}"/>
              </a:ext>
            </a:extLst>
          </p:cNvPr>
          <p:cNvSpPr>
            <a:spLocks noGrp="1"/>
          </p:cNvSpPr>
          <p:nvPr>
            <p:ph type="title"/>
          </p:nvPr>
        </p:nvSpPr>
        <p:spPr>
          <a:xfrm>
            <a:off x="677334" y="839789"/>
            <a:ext cx="8596668" cy="1320800"/>
          </a:xfrm>
        </p:spPr>
        <p:txBody>
          <a:bodyPr/>
          <a:lstStyle/>
          <a:p>
            <a:r>
              <a:rPr lang="en-IN" b="1" u="sng" dirty="0">
                <a:solidFill>
                  <a:schemeClr val="bg2">
                    <a:lumMod val="50000"/>
                  </a:schemeClr>
                </a:solidFill>
                <a:latin typeface="Bell MT" panose="02020503060305020303" pitchFamily="18" charset="0"/>
              </a:rPr>
              <a:t>a</a:t>
            </a:r>
            <a:r>
              <a:rPr lang="en-IN" sz="3600" b="1" i="0" u="sng" dirty="0">
                <a:solidFill>
                  <a:schemeClr val="bg2">
                    <a:lumMod val="50000"/>
                  </a:schemeClr>
                </a:solidFill>
                <a:effectLst/>
                <a:latin typeface="Bell MT" panose="02020503060305020303" pitchFamily="18" charset="0"/>
              </a:rPr>
              <a:t>sync method</a:t>
            </a:r>
            <a:endParaRPr lang="en-IN" dirty="0"/>
          </a:p>
        </p:txBody>
      </p:sp>
      <p:sp>
        <p:nvSpPr>
          <p:cNvPr id="3" name="Content Placeholder 2">
            <a:extLst>
              <a:ext uri="{FF2B5EF4-FFF2-40B4-BE49-F238E27FC236}">
                <a16:creationId xmlns:a16="http://schemas.microsoft.com/office/drawing/2014/main" id="{848A5FB1-5A2F-4773-9A3F-AD7BF10BC40B}"/>
              </a:ext>
            </a:extLst>
          </p:cNvPr>
          <p:cNvSpPr>
            <a:spLocks noGrp="1"/>
          </p:cNvSpPr>
          <p:nvPr>
            <p:ph idx="1"/>
          </p:nvPr>
        </p:nvSpPr>
        <p:spPr/>
        <p:txBody>
          <a:bodyPr/>
          <a:lstStyle/>
          <a:p>
            <a:r>
              <a:rPr lang="en-US" dirty="0"/>
              <a:t> </a:t>
            </a:r>
            <a:endParaRPr lang="en-IN" dirty="0"/>
          </a:p>
        </p:txBody>
      </p:sp>
      <p:pic>
        <p:nvPicPr>
          <p:cNvPr id="5" name="Picture 4">
            <a:extLst>
              <a:ext uri="{FF2B5EF4-FFF2-40B4-BE49-F238E27FC236}">
                <a16:creationId xmlns:a16="http://schemas.microsoft.com/office/drawing/2014/main" id="{35BA0DBB-F2FF-4D22-9248-0EA901B804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1930400"/>
            <a:ext cx="9354938" cy="3880772"/>
          </a:xfrm>
          <a:prstGeom prst="rect">
            <a:avLst/>
          </a:prstGeom>
        </p:spPr>
      </p:pic>
    </p:spTree>
    <p:extLst>
      <p:ext uri="{BB962C8B-B14F-4D97-AF65-F5344CB8AC3E}">
        <p14:creationId xmlns:p14="http://schemas.microsoft.com/office/powerpoint/2010/main" val="10166405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84E47-AF82-4240-8052-273261D74EC6}"/>
              </a:ext>
            </a:extLst>
          </p:cNvPr>
          <p:cNvSpPr>
            <a:spLocks noGrp="1"/>
          </p:cNvSpPr>
          <p:nvPr>
            <p:ph type="title"/>
          </p:nvPr>
        </p:nvSpPr>
        <p:spPr>
          <a:xfrm>
            <a:off x="615190" y="849297"/>
            <a:ext cx="8596668" cy="1320800"/>
          </a:xfrm>
        </p:spPr>
        <p:txBody>
          <a:bodyPr>
            <a:normAutofit/>
          </a:bodyPr>
          <a:lstStyle/>
          <a:p>
            <a:r>
              <a:rPr lang="en-US" sz="4000" b="1" u="sng" dirty="0">
                <a:solidFill>
                  <a:schemeClr val="bg2">
                    <a:lumMod val="50000"/>
                  </a:schemeClr>
                </a:solidFill>
                <a:latin typeface="Bell MT" panose="02020503060305020303" pitchFamily="18" charset="0"/>
              </a:rPr>
              <a:t>Types of APIs</a:t>
            </a:r>
            <a:endParaRPr lang="en-IN" sz="4000" b="1" u="sng" dirty="0">
              <a:solidFill>
                <a:schemeClr val="bg2">
                  <a:lumMod val="50000"/>
                </a:schemeClr>
              </a:solidFill>
              <a:latin typeface="Bell MT" panose="02020503060305020303" pitchFamily="18" charset="0"/>
            </a:endParaRPr>
          </a:p>
        </p:txBody>
      </p:sp>
      <p:sp>
        <p:nvSpPr>
          <p:cNvPr id="25" name="Content Placeholder 24">
            <a:extLst>
              <a:ext uri="{FF2B5EF4-FFF2-40B4-BE49-F238E27FC236}">
                <a16:creationId xmlns:a16="http://schemas.microsoft.com/office/drawing/2014/main" id="{ACF5CE6E-1B20-40D4-A632-5736D7FFBAA9}"/>
              </a:ext>
            </a:extLst>
          </p:cNvPr>
          <p:cNvSpPr>
            <a:spLocks noGrp="1"/>
          </p:cNvSpPr>
          <p:nvPr>
            <p:ph idx="1"/>
          </p:nvPr>
        </p:nvSpPr>
        <p:spPr>
          <a:xfrm>
            <a:off x="615190" y="1859379"/>
            <a:ext cx="8596668" cy="3880773"/>
          </a:xfrm>
        </p:spPr>
        <p:txBody>
          <a:bodyPr/>
          <a:lstStyle/>
          <a:p>
            <a:pPr marL="0" indent="0">
              <a:buNone/>
            </a:pPr>
            <a:endParaRPr lang="en-IN" b="1" i="0" dirty="0">
              <a:solidFill>
                <a:srgbClr val="4A4F54"/>
              </a:solidFill>
              <a:effectLst/>
              <a:latin typeface="Roboto" panose="02000000000000000000" pitchFamily="2" charset="0"/>
            </a:endParaRPr>
          </a:p>
          <a:p>
            <a:pPr>
              <a:lnSpc>
                <a:spcPct val="150000"/>
              </a:lnSpc>
              <a:buFont typeface="Wingdings" panose="05000000000000000000" pitchFamily="2" charset="2"/>
              <a:buChar char="Ø"/>
            </a:pPr>
            <a:r>
              <a:rPr lang="en-IN" sz="2000" b="1" i="0" u="sng" dirty="0">
                <a:solidFill>
                  <a:schemeClr val="tx1"/>
                </a:solidFill>
                <a:effectLst/>
                <a:latin typeface="Bell MT" panose="02020503060305020303" pitchFamily="18" charset="0"/>
              </a:rPr>
              <a:t>Open APIs </a:t>
            </a:r>
            <a:r>
              <a:rPr lang="en-IN" sz="2000" i="0" dirty="0">
                <a:solidFill>
                  <a:schemeClr val="tx1"/>
                </a:solidFill>
                <a:effectLst/>
                <a:latin typeface="Bell MT" panose="02020503060305020303" pitchFamily="18" charset="0"/>
              </a:rPr>
              <a:t>:- </a:t>
            </a:r>
            <a:r>
              <a:rPr lang="en-US" sz="2000" b="0" i="0" dirty="0">
                <a:solidFill>
                  <a:schemeClr val="tx1"/>
                </a:solidFill>
                <a:effectLst/>
                <a:latin typeface="Bell MT" panose="02020503060305020303" pitchFamily="18" charset="0"/>
              </a:rPr>
              <a:t>They are publicly available to developers and other users with minimal restriction.</a:t>
            </a:r>
            <a:endParaRPr lang="en-IN" sz="2000" dirty="0">
              <a:solidFill>
                <a:schemeClr val="tx1"/>
              </a:solidFill>
              <a:latin typeface="Bell MT" panose="02020503060305020303" pitchFamily="18" charset="0"/>
            </a:endParaRPr>
          </a:p>
          <a:p>
            <a:pPr>
              <a:lnSpc>
                <a:spcPct val="150000"/>
              </a:lnSpc>
              <a:buFont typeface="Wingdings" panose="05000000000000000000" pitchFamily="2" charset="2"/>
              <a:buChar char="Ø"/>
            </a:pPr>
            <a:r>
              <a:rPr lang="en-IN" sz="2000" b="1" i="0" u="sng" dirty="0">
                <a:solidFill>
                  <a:schemeClr val="tx1"/>
                </a:solidFill>
                <a:effectLst/>
                <a:latin typeface="Bell MT" panose="02020503060305020303" pitchFamily="18" charset="0"/>
              </a:rPr>
              <a:t>Partner APIs </a:t>
            </a:r>
            <a:r>
              <a:rPr lang="en-IN" sz="2000" i="0" dirty="0">
                <a:solidFill>
                  <a:schemeClr val="tx1"/>
                </a:solidFill>
                <a:effectLst/>
                <a:latin typeface="Bell MT" panose="02020503060305020303" pitchFamily="18" charset="0"/>
              </a:rPr>
              <a:t>:- </a:t>
            </a:r>
            <a:r>
              <a:rPr lang="en-US" sz="2000" b="0" i="0" dirty="0">
                <a:solidFill>
                  <a:schemeClr val="tx1"/>
                </a:solidFill>
                <a:effectLst/>
                <a:latin typeface="Bell MT" panose="02020503060305020303" pitchFamily="18" charset="0"/>
              </a:rPr>
              <a:t>They are not available publicly and need specific entitlement to access them. </a:t>
            </a:r>
            <a:endParaRPr lang="en-IN" sz="2000" i="0" dirty="0">
              <a:solidFill>
                <a:schemeClr val="tx1"/>
              </a:solidFill>
              <a:effectLst/>
              <a:latin typeface="Bell MT" panose="02020503060305020303" pitchFamily="18" charset="0"/>
            </a:endParaRPr>
          </a:p>
          <a:p>
            <a:pPr>
              <a:lnSpc>
                <a:spcPct val="150000"/>
              </a:lnSpc>
              <a:buFont typeface="Wingdings" panose="05000000000000000000" pitchFamily="2" charset="2"/>
              <a:buChar char="Ø"/>
            </a:pPr>
            <a:r>
              <a:rPr lang="en-IN" sz="2000" b="1" i="0" u="sng" dirty="0">
                <a:solidFill>
                  <a:schemeClr val="tx1"/>
                </a:solidFill>
                <a:effectLst/>
                <a:latin typeface="Bell MT" panose="02020503060305020303" pitchFamily="18" charset="0"/>
              </a:rPr>
              <a:t>Internal APIs </a:t>
            </a:r>
            <a:r>
              <a:rPr lang="en-IN" sz="2000" i="0" dirty="0">
                <a:solidFill>
                  <a:schemeClr val="tx1"/>
                </a:solidFill>
                <a:effectLst/>
                <a:latin typeface="Bell MT" panose="02020503060305020303" pitchFamily="18" charset="0"/>
              </a:rPr>
              <a:t>:- </a:t>
            </a:r>
            <a:r>
              <a:rPr lang="en-US" sz="2000" b="0" i="0" dirty="0">
                <a:solidFill>
                  <a:schemeClr val="tx1"/>
                </a:solidFill>
                <a:effectLst/>
                <a:latin typeface="Bell MT" panose="02020503060305020303" pitchFamily="18" charset="0"/>
              </a:rPr>
              <a:t>They are hidden from external users and only exposed by internal systems.</a:t>
            </a:r>
            <a:endParaRPr lang="en-IN" sz="2000" dirty="0">
              <a:solidFill>
                <a:schemeClr val="tx1"/>
              </a:solidFill>
              <a:latin typeface="Bell MT" panose="02020503060305020303" pitchFamily="18" charset="0"/>
            </a:endParaRPr>
          </a:p>
        </p:txBody>
      </p:sp>
    </p:spTree>
    <p:extLst>
      <p:ext uri="{BB962C8B-B14F-4D97-AF65-F5344CB8AC3E}">
        <p14:creationId xmlns:p14="http://schemas.microsoft.com/office/powerpoint/2010/main" val="297466766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65213-EC12-48C3-8DAC-0AAC90C08F8B}"/>
              </a:ext>
            </a:extLst>
          </p:cNvPr>
          <p:cNvSpPr>
            <a:spLocks noGrp="1"/>
          </p:cNvSpPr>
          <p:nvPr>
            <p:ph type="title"/>
          </p:nvPr>
        </p:nvSpPr>
        <p:spPr>
          <a:xfrm>
            <a:off x="1097280" y="632832"/>
            <a:ext cx="10058400" cy="1911313"/>
          </a:xfrm>
        </p:spPr>
        <p:txBody>
          <a:bodyPr/>
          <a:lstStyle/>
          <a:p>
            <a:r>
              <a:rPr lang="en-IN" sz="4000" b="1" u="sng" dirty="0">
                <a:solidFill>
                  <a:schemeClr val="bg2">
                    <a:lumMod val="50000"/>
                  </a:schemeClr>
                </a:solidFill>
                <a:effectLst/>
                <a:latin typeface="Bell MT" panose="02020503060305020303" pitchFamily="18" charset="0"/>
              </a:rPr>
              <a:t>API specifications/protocols</a:t>
            </a:r>
            <a:br>
              <a:rPr lang="en-IN" b="1" dirty="0">
                <a:solidFill>
                  <a:schemeClr val="tx1"/>
                </a:solidFill>
                <a:effectLst/>
                <a:latin typeface="Proxima Nova"/>
              </a:rPr>
            </a:br>
            <a:endParaRPr lang="en-IN" b="1" dirty="0">
              <a:solidFill>
                <a:schemeClr val="tx1"/>
              </a:solidFill>
            </a:endParaRPr>
          </a:p>
        </p:txBody>
      </p:sp>
      <p:sp>
        <p:nvSpPr>
          <p:cNvPr id="3" name="Content Placeholder 2">
            <a:extLst>
              <a:ext uri="{FF2B5EF4-FFF2-40B4-BE49-F238E27FC236}">
                <a16:creationId xmlns:a16="http://schemas.microsoft.com/office/drawing/2014/main" id="{D722FDC1-D746-4945-AB5D-1AA7A598BD33}"/>
              </a:ext>
            </a:extLst>
          </p:cNvPr>
          <p:cNvSpPr>
            <a:spLocks noGrp="1"/>
          </p:cNvSpPr>
          <p:nvPr>
            <p:ph idx="1"/>
          </p:nvPr>
        </p:nvSpPr>
        <p:spPr>
          <a:xfrm>
            <a:off x="1097280" y="2050164"/>
            <a:ext cx="10058400" cy="4023360"/>
          </a:xfrm>
        </p:spPr>
        <p:txBody>
          <a:bodyPr/>
          <a:lstStyle/>
          <a:p>
            <a:pPr>
              <a:buFont typeface="Wingdings" panose="05000000000000000000" pitchFamily="2" charset="2"/>
              <a:buChar char="Ø"/>
            </a:pPr>
            <a:r>
              <a:rPr lang="en-US" dirty="0">
                <a:solidFill>
                  <a:schemeClr val="tx1"/>
                </a:solidFill>
                <a:effectLst/>
                <a:latin typeface="Open Sans"/>
              </a:rPr>
              <a:t>  </a:t>
            </a:r>
            <a:r>
              <a:rPr lang="en-IN" sz="2000" b="0" dirty="0">
                <a:solidFill>
                  <a:schemeClr val="tx1"/>
                </a:solidFill>
                <a:effectLst/>
                <a:latin typeface="Bell MT" panose="02020503060305020303" pitchFamily="18" charset="0"/>
              </a:rPr>
              <a:t>Remote Procedure Call (RPC)</a:t>
            </a:r>
          </a:p>
          <a:p>
            <a:pPr lvl="3">
              <a:buFont typeface="Wingdings" panose="05000000000000000000" pitchFamily="2" charset="2"/>
              <a:buChar char="Ø"/>
            </a:pPr>
            <a:r>
              <a:rPr lang="en-IN" sz="2400" b="0" i="0" dirty="0">
                <a:solidFill>
                  <a:schemeClr val="tx1"/>
                </a:solidFill>
                <a:effectLst/>
                <a:latin typeface="Bell MT" panose="02020503060305020303" pitchFamily="18" charset="0"/>
              </a:rPr>
              <a:t>XML-RPC</a:t>
            </a:r>
          </a:p>
          <a:p>
            <a:pPr lvl="3">
              <a:buFont typeface="Wingdings" panose="05000000000000000000" pitchFamily="2" charset="2"/>
              <a:buChar char="Ø"/>
            </a:pPr>
            <a:r>
              <a:rPr lang="en-IN" sz="2400" b="0" i="0" dirty="0">
                <a:solidFill>
                  <a:schemeClr val="tx1"/>
                </a:solidFill>
                <a:effectLst/>
                <a:latin typeface="Bell MT" panose="02020503060305020303" pitchFamily="18" charset="0"/>
              </a:rPr>
              <a:t>JSON-RPC</a:t>
            </a:r>
            <a:endParaRPr lang="en-US" sz="2400" dirty="0">
              <a:solidFill>
                <a:schemeClr val="tx1"/>
              </a:solidFill>
              <a:effectLst/>
              <a:latin typeface="Bell MT" panose="02020503060305020303" pitchFamily="18" charset="0"/>
            </a:endParaRPr>
          </a:p>
          <a:p>
            <a:pPr>
              <a:buFont typeface="Wingdings" panose="05000000000000000000" pitchFamily="2" charset="2"/>
              <a:buChar char="Ø"/>
            </a:pPr>
            <a:r>
              <a:rPr lang="en-US" sz="2000" dirty="0">
                <a:solidFill>
                  <a:schemeClr val="tx1"/>
                </a:solidFill>
                <a:effectLst/>
                <a:latin typeface="Bell MT" panose="02020503060305020303" pitchFamily="18" charset="0"/>
              </a:rPr>
              <a:t>  Service Object Access Protocol (SOAP)</a:t>
            </a:r>
          </a:p>
          <a:p>
            <a:pPr>
              <a:buFont typeface="Wingdings" panose="05000000000000000000" pitchFamily="2" charset="2"/>
              <a:buChar char="Ø"/>
            </a:pPr>
            <a:r>
              <a:rPr lang="en-IN" sz="2000" dirty="0">
                <a:solidFill>
                  <a:schemeClr val="tx1"/>
                </a:solidFill>
                <a:effectLst/>
                <a:latin typeface="Bell MT" panose="02020503060305020303" pitchFamily="18" charset="0"/>
              </a:rPr>
              <a:t>  Representational State Transfer (REST)</a:t>
            </a:r>
          </a:p>
          <a:p>
            <a:endParaRPr lang="en-IN" dirty="0">
              <a:solidFill>
                <a:schemeClr val="tx1"/>
              </a:solidFill>
            </a:endParaRPr>
          </a:p>
        </p:txBody>
      </p:sp>
      <p:pic>
        <p:nvPicPr>
          <p:cNvPr id="5" name="Picture 4">
            <a:extLst>
              <a:ext uri="{FF2B5EF4-FFF2-40B4-BE49-F238E27FC236}">
                <a16:creationId xmlns:a16="http://schemas.microsoft.com/office/drawing/2014/main" id="{4EEB8D7C-EE92-48F6-924E-666A8082C6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54804" y="3029223"/>
            <a:ext cx="3044301" cy="3044301"/>
          </a:xfrm>
          <a:prstGeom prst="ellipse">
            <a:avLst/>
          </a:prstGeom>
          <a:ln>
            <a:noFill/>
          </a:ln>
          <a:effectLst>
            <a:softEdge rad="112500"/>
          </a:effectLst>
        </p:spPr>
      </p:pic>
    </p:spTree>
    <p:extLst>
      <p:ext uri="{BB962C8B-B14F-4D97-AF65-F5344CB8AC3E}">
        <p14:creationId xmlns:p14="http://schemas.microsoft.com/office/powerpoint/2010/main" val="34366608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8F2034-5FF1-4981-9107-66D9808BC528}"/>
              </a:ext>
            </a:extLst>
          </p:cNvPr>
          <p:cNvSpPr>
            <a:spLocks noGrp="1"/>
          </p:cNvSpPr>
          <p:nvPr>
            <p:ph type="title"/>
          </p:nvPr>
        </p:nvSpPr>
        <p:spPr/>
        <p:txBody>
          <a:bodyPr>
            <a:normAutofit/>
          </a:bodyPr>
          <a:lstStyle/>
          <a:p>
            <a:r>
              <a:rPr lang="en-IN" sz="4000" b="1" u="sng" dirty="0">
                <a:solidFill>
                  <a:schemeClr val="bg2">
                    <a:lumMod val="50000"/>
                  </a:schemeClr>
                </a:solidFill>
                <a:effectLst/>
                <a:latin typeface="Bell MT" panose="02020503060305020303" pitchFamily="18" charset="0"/>
              </a:rPr>
              <a:t>Remote Procedure Call (RPC)</a:t>
            </a:r>
            <a:br>
              <a:rPr lang="en-IN" sz="4000" b="0" u="sng" dirty="0">
                <a:solidFill>
                  <a:schemeClr val="bg2">
                    <a:lumMod val="50000"/>
                  </a:schemeClr>
                </a:solidFill>
                <a:effectLst/>
                <a:latin typeface="Bell MT" panose="02020503060305020303" pitchFamily="18" charset="0"/>
              </a:rPr>
            </a:br>
            <a:endParaRPr lang="en-IN" sz="4000" u="sng" dirty="0">
              <a:solidFill>
                <a:schemeClr val="bg2">
                  <a:lumMod val="50000"/>
                </a:schemeClr>
              </a:solidFill>
              <a:latin typeface="Bell MT" panose="02020503060305020303" pitchFamily="18" charset="0"/>
            </a:endParaRPr>
          </a:p>
        </p:txBody>
      </p:sp>
      <p:sp>
        <p:nvSpPr>
          <p:cNvPr id="3" name="Content Placeholder 2">
            <a:extLst>
              <a:ext uri="{FF2B5EF4-FFF2-40B4-BE49-F238E27FC236}">
                <a16:creationId xmlns:a16="http://schemas.microsoft.com/office/drawing/2014/main" id="{8F009405-0885-431F-B9F4-0C7BFA938ECF}"/>
              </a:ext>
            </a:extLst>
          </p:cNvPr>
          <p:cNvSpPr>
            <a:spLocks noGrp="1"/>
          </p:cNvSpPr>
          <p:nvPr>
            <p:ph sz="half" idx="1"/>
          </p:nvPr>
        </p:nvSpPr>
        <p:spPr/>
        <p:txBody>
          <a:bodyPr>
            <a:normAutofit/>
          </a:bodyPr>
          <a:lstStyle/>
          <a:p>
            <a:pPr>
              <a:buFont typeface="Wingdings" panose="05000000000000000000" pitchFamily="2" charset="2"/>
              <a:buChar char="Ø"/>
            </a:pPr>
            <a:r>
              <a:rPr lang="en-US" sz="2000" b="1" i="0" u="sng" dirty="0">
                <a:solidFill>
                  <a:schemeClr val="tx1"/>
                </a:solidFill>
                <a:effectLst/>
                <a:latin typeface="Bell MT" panose="02020503060305020303" pitchFamily="18" charset="0"/>
              </a:rPr>
              <a:t>XML-RPC: </a:t>
            </a:r>
          </a:p>
          <a:p>
            <a:pPr>
              <a:lnSpc>
                <a:spcPct val="150000"/>
              </a:lnSpc>
              <a:buFont typeface="Wingdings" panose="05000000000000000000" pitchFamily="2" charset="2"/>
              <a:buChar char="Ø"/>
            </a:pPr>
            <a:r>
              <a:rPr lang="en-US" dirty="0">
                <a:solidFill>
                  <a:schemeClr val="tx1"/>
                </a:solidFill>
                <a:latin typeface="Bell MT" panose="02020503060305020303" pitchFamily="18" charset="0"/>
              </a:rPr>
              <a:t>XML s</a:t>
            </a:r>
            <a:r>
              <a:rPr lang="en-US" b="0" i="0" dirty="0">
                <a:solidFill>
                  <a:schemeClr val="tx1"/>
                </a:solidFill>
                <a:effectLst/>
                <a:latin typeface="Bell MT" panose="02020503060305020303" pitchFamily="18" charset="0"/>
              </a:rPr>
              <a:t>tands for Extensible Markup Language.</a:t>
            </a:r>
          </a:p>
          <a:p>
            <a:pPr>
              <a:lnSpc>
                <a:spcPct val="150000"/>
              </a:lnSpc>
              <a:buFont typeface="Wingdings" panose="05000000000000000000" pitchFamily="2" charset="2"/>
              <a:buChar char="Ø"/>
            </a:pPr>
            <a:r>
              <a:rPr lang="en-US" dirty="0">
                <a:solidFill>
                  <a:schemeClr val="tx1"/>
                </a:solidFill>
                <a:latin typeface="Bell MT" panose="02020503060305020303" pitchFamily="18" charset="0"/>
              </a:rPr>
              <a:t>It’s very similar to HTML.</a:t>
            </a:r>
          </a:p>
          <a:p>
            <a:pPr>
              <a:lnSpc>
                <a:spcPct val="150000"/>
              </a:lnSpc>
              <a:buFont typeface="Wingdings" panose="05000000000000000000" pitchFamily="2" charset="2"/>
              <a:buChar char="Ø"/>
            </a:pPr>
            <a:r>
              <a:rPr lang="en-US" dirty="0">
                <a:solidFill>
                  <a:schemeClr val="tx1"/>
                </a:solidFill>
                <a:latin typeface="Bell MT" panose="02020503060305020303" pitchFamily="18" charset="0"/>
              </a:rPr>
              <a:t>XML format :-</a:t>
            </a:r>
          </a:p>
          <a:p>
            <a:pPr lvl="1">
              <a:lnSpc>
                <a:spcPct val="150000"/>
              </a:lnSpc>
              <a:buFont typeface="Wingdings" panose="05000000000000000000" pitchFamily="2" charset="2"/>
              <a:buChar char="Ø"/>
            </a:pPr>
            <a:r>
              <a:rPr lang="en-US" dirty="0">
                <a:solidFill>
                  <a:schemeClr val="tx1"/>
                </a:solidFill>
                <a:latin typeface="Bell MT" panose="02020503060305020303" pitchFamily="18" charset="0"/>
              </a:rPr>
              <a:t>&lt;KEY&gt; value &lt;/KEY&gt;</a:t>
            </a:r>
          </a:p>
          <a:p>
            <a:pPr>
              <a:lnSpc>
                <a:spcPct val="150000"/>
              </a:lnSpc>
              <a:buFont typeface="Wingdings" panose="05000000000000000000" pitchFamily="2" charset="2"/>
              <a:buChar char="Ø"/>
            </a:pPr>
            <a:endParaRPr lang="en-US" b="0" i="0" dirty="0">
              <a:solidFill>
                <a:schemeClr val="tx1"/>
              </a:solidFill>
              <a:effectLst/>
              <a:latin typeface="Bell MT" panose="02020503060305020303" pitchFamily="18" charset="0"/>
            </a:endParaRPr>
          </a:p>
          <a:p>
            <a:pPr marL="0" indent="0">
              <a:buNone/>
            </a:pPr>
            <a:endParaRPr lang="en-US" b="0" i="0" dirty="0">
              <a:solidFill>
                <a:schemeClr val="tx1"/>
              </a:solidFill>
              <a:effectLst/>
              <a:latin typeface="Bell MT" panose="02020503060305020303" pitchFamily="18" charset="0"/>
            </a:endParaRPr>
          </a:p>
        </p:txBody>
      </p:sp>
      <p:sp>
        <p:nvSpPr>
          <p:cNvPr id="4" name="Content Placeholder 3">
            <a:extLst>
              <a:ext uri="{FF2B5EF4-FFF2-40B4-BE49-F238E27FC236}">
                <a16:creationId xmlns:a16="http://schemas.microsoft.com/office/drawing/2014/main" id="{871CF1A4-4C7A-489D-8D66-155AEE9385D5}"/>
              </a:ext>
            </a:extLst>
          </p:cNvPr>
          <p:cNvSpPr>
            <a:spLocks noGrp="1"/>
          </p:cNvSpPr>
          <p:nvPr>
            <p:ph sz="half" idx="2"/>
          </p:nvPr>
        </p:nvSpPr>
        <p:spPr/>
        <p:txBody>
          <a:bodyPr>
            <a:normAutofit/>
          </a:bodyPr>
          <a:lstStyle/>
          <a:p>
            <a:pPr>
              <a:lnSpc>
                <a:spcPct val="150000"/>
              </a:lnSpc>
              <a:buFont typeface="Wingdings" panose="05000000000000000000" pitchFamily="2" charset="2"/>
              <a:buChar char="Ø"/>
            </a:pPr>
            <a:r>
              <a:rPr lang="en-US" sz="2000" b="1" i="0" u="sng" dirty="0">
                <a:solidFill>
                  <a:schemeClr val="tx1"/>
                </a:solidFill>
                <a:effectLst/>
                <a:latin typeface="Bell MT" panose="02020503060305020303" pitchFamily="18" charset="0"/>
              </a:rPr>
              <a:t>JSON-RPC:</a:t>
            </a:r>
            <a:r>
              <a:rPr lang="en-US" sz="2000" b="0" i="0" u="sng" dirty="0">
                <a:solidFill>
                  <a:schemeClr val="tx1"/>
                </a:solidFill>
                <a:effectLst/>
                <a:latin typeface="Bell MT" panose="02020503060305020303" pitchFamily="18" charset="0"/>
              </a:rPr>
              <a:t> </a:t>
            </a:r>
          </a:p>
          <a:p>
            <a:pPr>
              <a:lnSpc>
                <a:spcPct val="150000"/>
              </a:lnSpc>
              <a:buFont typeface="Wingdings" panose="05000000000000000000" pitchFamily="2" charset="2"/>
              <a:buChar char="Ø"/>
            </a:pPr>
            <a:r>
              <a:rPr lang="en-US" sz="2000" b="0" i="0" dirty="0">
                <a:solidFill>
                  <a:schemeClr val="tx1"/>
                </a:solidFill>
                <a:effectLst/>
                <a:latin typeface="Bell MT" panose="02020503060305020303" pitchFamily="18" charset="0"/>
              </a:rPr>
              <a:t>JSON stands for JavaScript Object Notation.</a:t>
            </a:r>
          </a:p>
          <a:p>
            <a:pPr>
              <a:lnSpc>
                <a:spcPct val="150000"/>
              </a:lnSpc>
              <a:buFont typeface="Wingdings" panose="05000000000000000000" pitchFamily="2" charset="2"/>
              <a:buChar char="Ø"/>
            </a:pPr>
            <a:r>
              <a:rPr lang="en-US" sz="2000" dirty="0">
                <a:solidFill>
                  <a:schemeClr val="tx1"/>
                </a:solidFill>
                <a:latin typeface="Bell MT" panose="02020503060305020303" pitchFamily="18" charset="0"/>
              </a:rPr>
              <a:t>It’s similar to JavaScript.</a:t>
            </a:r>
          </a:p>
          <a:p>
            <a:pPr>
              <a:lnSpc>
                <a:spcPct val="150000"/>
              </a:lnSpc>
              <a:buFont typeface="Wingdings" panose="05000000000000000000" pitchFamily="2" charset="2"/>
              <a:buChar char="Ø"/>
            </a:pPr>
            <a:r>
              <a:rPr lang="en-US" sz="2000" b="0" i="0" dirty="0">
                <a:solidFill>
                  <a:schemeClr val="tx1"/>
                </a:solidFill>
                <a:effectLst/>
                <a:latin typeface="Bell MT" panose="02020503060305020303" pitchFamily="18" charset="0"/>
              </a:rPr>
              <a:t>JSON format :-</a:t>
            </a:r>
          </a:p>
          <a:p>
            <a:pPr lvl="1">
              <a:lnSpc>
                <a:spcPct val="150000"/>
              </a:lnSpc>
              <a:buFont typeface="Wingdings" panose="05000000000000000000" pitchFamily="2" charset="2"/>
              <a:buChar char="Ø"/>
            </a:pPr>
            <a:r>
              <a:rPr lang="en-US" sz="1800" dirty="0">
                <a:solidFill>
                  <a:schemeClr val="tx1"/>
                </a:solidFill>
                <a:latin typeface="Bell MT" panose="02020503060305020303" pitchFamily="18" charset="0"/>
              </a:rPr>
              <a:t>{KEY : value}</a:t>
            </a:r>
            <a:endParaRPr lang="en-US" sz="1800" b="0" i="0" dirty="0">
              <a:solidFill>
                <a:schemeClr val="tx1"/>
              </a:solidFill>
              <a:effectLst/>
              <a:latin typeface="Bell MT" panose="02020503060305020303" pitchFamily="18" charset="0"/>
            </a:endParaRPr>
          </a:p>
        </p:txBody>
      </p:sp>
    </p:spTree>
    <p:extLst>
      <p:ext uri="{BB962C8B-B14F-4D97-AF65-F5344CB8AC3E}">
        <p14:creationId xmlns:p14="http://schemas.microsoft.com/office/powerpoint/2010/main" val="771163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4798B-0E04-48FD-9BC2-F473C6DC1CA5}"/>
              </a:ext>
            </a:extLst>
          </p:cNvPr>
          <p:cNvSpPr>
            <a:spLocks noGrp="1"/>
          </p:cNvSpPr>
          <p:nvPr>
            <p:ph type="title"/>
          </p:nvPr>
        </p:nvSpPr>
        <p:spPr>
          <a:xfrm>
            <a:off x="1158582" y="1290161"/>
            <a:ext cx="4240896" cy="1278466"/>
          </a:xfrm>
        </p:spPr>
        <p:txBody>
          <a:bodyPr>
            <a:normAutofit fontScale="90000"/>
          </a:bodyPr>
          <a:lstStyle/>
          <a:p>
            <a:r>
              <a:rPr lang="en-US" sz="4000" b="1" u="sng" dirty="0">
                <a:solidFill>
                  <a:schemeClr val="bg2">
                    <a:lumMod val="50000"/>
                  </a:schemeClr>
                </a:solidFill>
                <a:effectLst/>
                <a:latin typeface="Bell MT" panose="02020503060305020303" pitchFamily="18" charset="0"/>
              </a:rPr>
              <a:t>Service Object Access Protocol (SOAP)</a:t>
            </a:r>
            <a:br>
              <a:rPr lang="en-US" sz="4000" b="1" u="sng" dirty="0">
                <a:solidFill>
                  <a:schemeClr val="bg2">
                    <a:lumMod val="50000"/>
                  </a:schemeClr>
                </a:solidFill>
                <a:effectLst/>
                <a:latin typeface="Open Sans"/>
              </a:rPr>
            </a:br>
            <a:endParaRPr lang="en-IN" sz="4000" b="1" u="sng" dirty="0">
              <a:solidFill>
                <a:schemeClr val="bg2">
                  <a:lumMod val="50000"/>
                </a:schemeClr>
              </a:solidFill>
            </a:endParaRPr>
          </a:p>
        </p:txBody>
      </p:sp>
      <p:sp>
        <p:nvSpPr>
          <p:cNvPr id="3" name="Content Placeholder 2">
            <a:extLst>
              <a:ext uri="{FF2B5EF4-FFF2-40B4-BE49-F238E27FC236}">
                <a16:creationId xmlns:a16="http://schemas.microsoft.com/office/drawing/2014/main" id="{DE38908D-1D5F-464F-9E87-62AD5436C2F6}"/>
              </a:ext>
            </a:extLst>
          </p:cNvPr>
          <p:cNvSpPr>
            <a:spLocks noGrp="1"/>
          </p:cNvSpPr>
          <p:nvPr>
            <p:ph idx="1"/>
          </p:nvPr>
        </p:nvSpPr>
        <p:spPr>
          <a:xfrm>
            <a:off x="4841689" y="608717"/>
            <a:ext cx="4513541" cy="5526437"/>
          </a:xfrm>
        </p:spPr>
        <p:txBody>
          <a:bodyPr/>
          <a:lstStyle/>
          <a:p>
            <a:pPr>
              <a:buFont typeface="Wingdings" panose="05000000000000000000" pitchFamily="2" charset="2"/>
              <a:buChar char="Ø"/>
            </a:pPr>
            <a:r>
              <a:rPr lang="en-US" b="0" i="0" dirty="0">
                <a:solidFill>
                  <a:schemeClr val="tx1"/>
                </a:solidFill>
                <a:effectLst/>
                <a:latin typeface="Lato"/>
              </a:rPr>
              <a:t> </a:t>
            </a:r>
            <a:r>
              <a:rPr lang="en-US" sz="2000" b="0" i="0" dirty="0">
                <a:solidFill>
                  <a:schemeClr val="tx1"/>
                </a:solidFill>
                <a:effectLst/>
                <a:latin typeface="Bell MT" panose="02020503060305020303" pitchFamily="18" charset="0"/>
              </a:rPr>
              <a:t>This is a protocol that uses XML as a format to transfer data. </a:t>
            </a:r>
          </a:p>
          <a:p>
            <a:pPr>
              <a:buFont typeface="Wingdings" panose="05000000000000000000" pitchFamily="2" charset="2"/>
              <a:buChar char="Ø"/>
            </a:pPr>
            <a:r>
              <a:rPr lang="en-US" sz="2000" b="0" i="0" dirty="0">
                <a:solidFill>
                  <a:schemeClr val="tx1"/>
                </a:solidFill>
                <a:effectLst/>
                <a:latin typeface="Bell MT" panose="02020503060305020303" pitchFamily="18" charset="0"/>
              </a:rPr>
              <a:t> Its main function is to define the structure of the messages and methods of communication. </a:t>
            </a:r>
          </a:p>
          <a:p>
            <a:pPr>
              <a:buFont typeface="Wingdings" panose="05000000000000000000" pitchFamily="2" charset="2"/>
              <a:buChar char="Ø"/>
            </a:pPr>
            <a:r>
              <a:rPr lang="en-US" sz="2000" b="0" i="0" dirty="0">
                <a:solidFill>
                  <a:schemeClr val="tx1"/>
                </a:solidFill>
                <a:effectLst/>
                <a:latin typeface="Bell MT" panose="02020503060305020303" pitchFamily="18" charset="0"/>
              </a:rPr>
              <a:t> It also uses WSDL, or Web Services Definition Language, in a machine-readable document to publish a definition of its interface.</a:t>
            </a:r>
          </a:p>
          <a:p>
            <a:endParaRPr lang="en-IN" dirty="0">
              <a:solidFill>
                <a:schemeClr val="tx1"/>
              </a:solidFill>
              <a:latin typeface="Bell MT" panose="02020503060305020303" pitchFamily="18" charset="0"/>
            </a:endParaRPr>
          </a:p>
        </p:txBody>
      </p:sp>
      <p:pic>
        <p:nvPicPr>
          <p:cNvPr id="5" name="Picture 4">
            <a:extLst>
              <a:ext uri="{FF2B5EF4-FFF2-40B4-BE49-F238E27FC236}">
                <a16:creationId xmlns:a16="http://schemas.microsoft.com/office/drawing/2014/main" id="{E1C0B35C-B628-49B0-A25F-92E34568C4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8582" y="4175243"/>
            <a:ext cx="7582557" cy="2385267"/>
          </a:xfrm>
          <a:prstGeom prst="rect">
            <a:avLst/>
          </a:prstGeom>
        </p:spPr>
      </p:pic>
      <p:pic>
        <p:nvPicPr>
          <p:cNvPr id="7" name="Picture 6">
            <a:extLst>
              <a:ext uri="{FF2B5EF4-FFF2-40B4-BE49-F238E27FC236}">
                <a16:creationId xmlns:a16="http://schemas.microsoft.com/office/drawing/2014/main" id="{B98E12FE-BD73-4682-8A1D-285ADC25E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8582" y="2088251"/>
            <a:ext cx="1583184" cy="1923196"/>
          </a:xfrm>
          <a:prstGeom prst="rect">
            <a:avLst/>
          </a:prstGeom>
        </p:spPr>
      </p:pic>
    </p:spTree>
    <p:extLst>
      <p:ext uri="{BB962C8B-B14F-4D97-AF65-F5344CB8AC3E}">
        <p14:creationId xmlns:p14="http://schemas.microsoft.com/office/powerpoint/2010/main" val="22545343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36A7B3-1AE4-4F9B-A349-C4B9BBD5551B}"/>
              </a:ext>
            </a:extLst>
          </p:cNvPr>
          <p:cNvSpPr>
            <a:spLocks noGrp="1"/>
          </p:cNvSpPr>
          <p:nvPr>
            <p:ph type="title"/>
          </p:nvPr>
        </p:nvSpPr>
        <p:spPr>
          <a:xfrm>
            <a:off x="1039724" y="1793475"/>
            <a:ext cx="3854528" cy="1278466"/>
          </a:xfrm>
        </p:spPr>
        <p:txBody>
          <a:bodyPr>
            <a:normAutofit fontScale="90000"/>
          </a:bodyPr>
          <a:lstStyle/>
          <a:p>
            <a:r>
              <a:rPr lang="en-IN" sz="4000" b="1" u="sng" dirty="0">
                <a:solidFill>
                  <a:schemeClr val="bg2">
                    <a:lumMod val="50000"/>
                  </a:schemeClr>
                </a:solidFill>
                <a:effectLst/>
                <a:latin typeface="Bell MT" panose="02020503060305020303" pitchFamily="18" charset="0"/>
              </a:rPr>
              <a:t>Representational State Transfer (REST)</a:t>
            </a:r>
            <a:br>
              <a:rPr lang="en-IN" sz="4000" dirty="0">
                <a:solidFill>
                  <a:schemeClr val="tx1"/>
                </a:solidFill>
                <a:effectLst/>
                <a:latin typeface="Bell MT" panose="02020503060305020303" pitchFamily="18" charset="0"/>
              </a:rPr>
            </a:br>
            <a:endParaRPr lang="en-IN" sz="4000" dirty="0">
              <a:solidFill>
                <a:schemeClr val="tx1"/>
              </a:solidFill>
              <a:latin typeface="Bell MT" panose="02020503060305020303" pitchFamily="18" charset="0"/>
            </a:endParaRPr>
          </a:p>
        </p:txBody>
      </p:sp>
      <p:sp>
        <p:nvSpPr>
          <p:cNvPr id="3" name="Content Placeholder 2">
            <a:extLst>
              <a:ext uri="{FF2B5EF4-FFF2-40B4-BE49-F238E27FC236}">
                <a16:creationId xmlns:a16="http://schemas.microsoft.com/office/drawing/2014/main" id="{CF4CAE1A-D965-4BCE-B6AE-32F8D7A8E97E}"/>
              </a:ext>
            </a:extLst>
          </p:cNvPr>
          <p:cNvSpPr>
            <a:spLocks noGrp="1"/>
          </p:cNvSpPr>
          <p:nvPr>
            <p:ph idx="1"/>
          </p:nvPr>
        </p:nvSpPr>
        <p:spPr>
          <a:xfrm>
            <a:off x="5256642" y="1473605"/>
            <a:ext cx="4513541" cy="5526437"/>
          </a:xfrm>
        </p:spPr>
        <p:txBody>
          <a:bodyPr/>
          <a:lstStyle/>
          <a:p>
            <a:r>
              <a:rPr lang="en-US" b="0" i="0" dirty="0">
                <a:solidFill>
                  <a:schemeClr val="tx1"/>
                </a:solidFill>
                <a:effectLst/>
                <a:latin typeface="Lato"/>
              </a:rPr>
              <a:t> </a:t>
            </a:r>
            <a:r>
              <a:rPr lang="en-US" b="0" i="0" dirty="0">
                <a:solidFill>
                  <a:schemeClr val="tx1"/>
                </a:solidFill>
                <a:effectLst/>
                <a:latin typeface="Bell MT" panose="02020503060305020303" pitchFamily="18" charset="0"/>
              </a:rPr>
              <a:t>REST is a protocol like the other web services, also it is a set of architectural principles. </a:t>
            </a:r>
          </a:p>
          <a:p>
            <a:r>
              <a:rPr lang="en-US" b="0" i="0" dirty="0">
                <a:solidFill>
                  <a:schemeClr val="tx1"/>
                </a:solidFill>
                <a:effectLst/>
                <a:latin typeface="Bell MT" panose="02020503060305020303" pitchFamily="18" charset="0"/>
              </a:rPr>
              <a:t>The REST service needs to have certain characteristics, including simple interfaces, which are resources identified easily within the request and manipulation of resources using the interface.</a:t>
            </a:r>
          </a:p>
          <a:p>
            <a:endParaRPr lang="en-IN" dirty="0">
              <a:solidFill>
                <a:schemeClr val="tx1"/>
              </a:solidFill>
            </a:endParaRPr>
          </a:p>
        </p:txBody>
      </p:sp>
      <p:sp>
        <p:nvSpPr>
          <p:cNvPr id="4" name="Content Placeholder 3">
            <a:extLst>
              <a:ext uri="{FF2B5EF4-FFF2-40B4-BE49-F238E27FC236}">
                <a16:creationId xmlns:a16="http://schemas.microsoft.com/office/drawing/2014/main" id="{76E9DB74-6DDA-4190-BE0D-9AAFD0731A78}"/>
              </a:ext>
            </a:extLst>
          </p:cNvPr>
          <p:cNvSpPr>
            <a:spLocks noGrp="1"/>
          </p:cNvSpPr>
          <p:nvPr>
            <p:ph type="body" sz="half" idx="2"/>
          </p:nvPr>
        </p:nvSpPr>
        <p:spPr/>
        <p:txBody>
          <a:bodyPr/>
          <a:lstStyle/>
          <a:p>
            <a:pPr marL="0" indent="0">
              <a:buNone/>
            </a:pPr>
            <a:endParaRPr lang="en-US" b="0" i="0" dirty="0">
              <a:solidFill>
                <a:schemeClr val="tx1"/>
              </a:solidFill>
              <a:effectLst/>
              <a:latin typeface="Bell MT" panose="02020503060305020303" pitchFamily="18" charset="0"/>
            </a:endParaRPr>
          </a:p>
          <a:p>
            <a:endParaRPr lang="en-IN" dirty="0"/>
          </a:p>
        </p:txBody>
      </p:sp>
      <p:pic>
        <p:nvPicPr>
          <p:cNvPr id="2050" name="Picture 2" descr="What Is REST API? | The Iron.io Blog">
            <a:extLst>
              <a:ext uri="{FF2B5EF4-FFF2-40B4-BE49-F238E27FC236}">
                <a16:creationId xmlns:a16="http://schemas.microsoft.com/office/drawing/2014/main" id="{26E85326-680C-4F3A-9B40-6F9486FC3C3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1609" y="2777069"/>
            <a:ext cx="6218067" cy="3572568"/>
          </a:xfrm>
          <a:prstGeom prst="ellipse">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344647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21367-DEBA-4404-ABB9-7C3EE2C50ECD}"/>
              </a:ext>
            </a:extLst>
          </p:cNvPr>
          <p:cNvSpPr>
            <a:spLocks noGrp="1"/>
          </p:cNvSpPr>
          <p:nvPr>
            <p:ph type="title"/>
          </p:nvPr>
        </p:nvSpPr>
        <p:spPr>
          <a:xfrm>
            <a:off x="307168" y="552933"/>
            <a:ext cx="10058400" cy="1642865"/>
          </a:xfrm>
        </p:spPr>
        <p:txBody>
          <a:bodyPr>
            <a:noAutofit/>
          </a:bodyPr>
          <a:lstStyle/>
          <a:p>
            <a:r>
              <a:rPr lang="en-US" sz="4000" b="1" u="sng" dirty="0">
                <a:solidFill>
                  <a:schemeClr val="bg2">
                    <a:lumMod val="50000"/>
                  </a:schemeClr>
                </a:solidFill>
                <a:latin typeface="Bell MT" panose="02020503060305020303" pitchFamily="18" charset="0"/>
              </a:rPr>
              <a:t>T</a:t>
            </a:r>
            <a:r>
              <a:rPr lang="en-US" sz="4000" b="1" i="0" u="sng" dirty="0">
                <a:solidFill>
                  <a:schemeClr val="bg2">
                    <a:lumMod val="50000"/>
                  </a:schemeClr>
                </a:solidFill>
                <a:effectLst/>
                <a:latin typeface="Bell MT" panose="02020503060305020303" pitchFamily="18" charset="0"/>
              </a:rPr>
              <a:t>he differences between SOAP and REST?</a:t>
            </a:r>
            <a:br>
              <a:rPr lang="en-US" sz="3600" b="1" i="0" dirty="0">
                <a:solidFill>
                  <a:schemeClr val="tx1"/>
                </a:solidFill>
                <a:effectLst/>
                <a:latin typeface="Bell MT" panose="02020503060305020303" pitchFamily="18" charset="0"/>
              </a:rPr>
            </a:br>
            <a:endParaRPr lang="en-IN" sz="3600" dirty="0">
              <a:solidFill>
                <a:schemeClr val="tx1"/>
              </a:solidFill>
              <a:latin typeface="Bell MT" panose="02020503060305020303" pitchFamily="18" charset="0"/>
            </a:endParaRPr>
          </a:p>
        </p:txBody>
      </p:sp>
      <p:graphicFrame>
        <p:nvGraphicFramePr>
          <p:cNvPr id="4" name="Content Placeholder 3">
            <a:extLst>
              <a:ext uri="{FF2B5EF4-FFF2-40B4-BE49-F238E27FC236}">
                <a16:creationId xmlns:a16="http://schemas.microsoft.com/office/drawing/2014/main" id="{F46492F7-D470-49BE-B220-43961F1F3905}"/>
              </a:ext>
            </a:extLst>
          </p:cNvPr>
          <p:cNvGraphicFramePr>
            <a:graphicFrameLocks noGrp="1"/>
          </p:cNvGraphicFramePr>
          <p:nvPr>
            <p:ph idx="1"/>
            <p:extLst>
              <p:ext uri="{D42A27DB-BD31-4B8C-83A1-F6EECF244321}">
                <p14:modId xmlns:p14="http://schemas.microsoft.com/office/powerpoint/2010/main" val="3851883391"/>
              </p:ext>
            </p:extLst>
          </p:nvPr>
        </p:nvGraphicFramePr>
        <p:xfrm>
          <a:off x="307168" y="1475062"/>
          <a:ext cx="8171007" cy="3003045"/>
        </p:xfrm>
        <a:graphic>
          <a:graphicData uri="http://schemas.openxmlformats.org/drawingml/2006/table">
            <a:tbl>
              <a:tblPr/>
              <a:tblGrid>
                <a:gridCol w="2890255">
                  <a:extLst>
                    <a:ext uri="{9D8B030D-6E8A-4147-A177-3AD203B41FA5}">
                      <a16:colId xmlns:a16="http://schemas.microsoft.com/office/drawing/2014/main" val="126449464"/>
                    </a:ext>
                  </a:extLst>
                </a:gridCol>
                <a:gridCol w="5280752">
                  <a:extLst>
                    <a:ext uri="{9D8B030D-6E8A-4147-A177-3AD203B41FA5}">
                      <a16:colId xmlns:a16="http://schemas.microsoft.com/office/drawing/2014/main" val="1796357826"/>
                    </a:ext>
                  </a:extLst>
                </a:gridCol>
              </a:tblGrid>
              <a:tr h="364424">
                <a:tc>
                  <a:txBody>
                    <a:bodyPr/>
                    <a:lstStyle/>
                    <a:p>
                      <a:pPr algn="l"/>
                      <a:r>
                        <a:rPr lang="en-IN" sz="2000" b="1" dirty="0">
                          <a:solidFill>
                            <a:schemeClr val="tx1"/>
                          </a:solidFill>
                          <a:effectLst/>
                          <a:latin typeface="Bell MT" panose="02020503060305020303" pitchFamily="18" charset="0"/>
                        </a:rPr>
                        <a:t>SOAP</a:t>
                      </a:r>
                      <a:endParaRPr lang="en-IN" sz="2000" dirty="0">
                        <a:solidFill>
                          <a:schemeClr val="tx1"/>
                        </a:solidFill>
                        <a:effectLst/>
                        <a:latin typeface="Bell MT" panose="02020503060305020303" pitchFamily="18" charset="0"/>
                      </a:endParaRPr>
                    </a:p>
                  </a:txBody>
                  <a:tcPr marT="57150" marB="57150" anchor="ctr">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algn="l"/>
                      <a:r>
                        <a:rPr lang="en-IN" sz="2000" b="1" dirty="0">
                          <a:solidFill>
                            <a:schemeClr val="tx1"/>
                          </a:solidFill>
                          <a:effectLst/>
                          <a:latin typeface="Bell MT" panose="02020503060305020303" pitchFamily="18" charset="0"/>
                        </a:rPr>
                        <a:t>REST</a:t>
                      </a:r>
                      <a:endParaRPr lang="en-IN" sz="2000" dirty="0">
                        <a:solidFill>
                          <a:schemeClr val="tx1"/>
                        </a:solidFill>
                        <a:effectLst/>
                        <a:latin typeface="Bell MT" panose="02020503060305020303" pitchFamily="18" charset="0"/>
                      </a:endParaRPr>
                    </a:p>
                  </a:txBody>
                  <a:tcPr marT="57150" marB="57150" anchor="ctr">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965049209"/>
                  </a:ext>
                </a:extLst>
              </a:tr>
              <a:tr h="1136145">
                <a:tc>
                  <a:txBody>
                    <a:bodyPr/>
                    <a:lstStyle/>
                    <a:p>
                      <a:pPr marL="342900" indent="-342900" algn="l">
                        <a:buFont typeface="Wingdings" panose="05000000000000000000" pitchFamily="2" charset="2"/>
                        <a:buChar char="Ø"/>
                      </a:pPr>
                      <a:r>
                        <a:rPr lang="en-US" sz="2000" dirty="0">
                          <a:solidFill>
                            <a:schemeClr val="tx1"/>
                          </a:solidFill>
                          <a:effectLst/>
                          <a:latin typeface="Bell MT" panose="02020503060305020303" pitchFamily="18" charset="0"/>
                        </a:rPr>
                        <a:t>It has strict rules and advanced security to follow.</a:t>
                      </a:r>
                    </a:p>
                  </a:txBody>
                  <a:tcPr marT="57150" marB="57150" anchor="ctr">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marL="342900" indent="-342900" algn="l">
                        <a:buFont typeface="Wingdings" panose="05000000000000000000" pitchFamily="2" charset="2"/>
                        <a:buChar char="Ø"/>
                      </a:pPr>
                      <a:r>
                        <a:rPr lang="en-US" sz="2000" dirty="0">
                          <a:solidFill>
                            <a:schemeClr val="tx1"/>
                          </a:solidFill>
                          <a:effectLst/>
                          <a:latin typeface="Bell MT" panose="02020503060305020303" pitchFamily="18" charset="0"/>
                        </a:rPr>
                        <a:t>There are loose guidelines to follow allowing developers to make recommendations easily</a:t>
                      </a:r>
                    </a:p>
                  </a:txBody>
                  <a:tcPr marT="57150" marB="57150" anchor="ctr">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343192553"/>
                  </a:ext>
                </a:extLst>
              </a:tr>
              <a:tr h="621664">
                <a:tc>
                  <a:txBody>
                    <a:bodyPr/>
                    <a:lstStyle/>
                    <a:p>
                      <a:pPr marL="342900" indent="-342900" algn="l">
                        <a:buFont typeface="Wingdings" panose="05000000000000000000" pitchFamily="2" charset="2"/>
                        <a:buChar char="Ø"/>
                      </a:pPr>
                      <a:r>
                        <a:rPr lang="en-US" sz="2000" dirty="0">
                          <a:solidFill>
                            <a:schemeClr val="tx1"/>
                          </a:solidFill>
                          <a:effectLst/>
                          <a:latin typeface="Bell MT" panose="02020503060305020303" pitchFamily="18" charset="0"/>
                        </a:rPr>
                        <a:t>It is driven by Function</a:t>
                      </a:r>
                    </a:p>
                  </a:txBody>
                  <a:tcPr marT="57150" marB="57150" anchor="ctr">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tc>
                  <a:txBody>
                    <a:bodyPr/>
                    <a:lstStyle/>
                    <a:p>
                      <a:pPr marL="342900" indent="-342900" algn="l">
                        <a:buFont typeface="Wingdings" panose="05000000000000000000" pitchFamily="2" charset="2"/>
                        <a:buChar char="Ø"/>
                      </a:pPr>
                      <a:r>
                        <a:rPr lang="en-US" sz="2000" dirty="0">
                          <a:solidFill>
                            <a:schemeClr val="tx1"/>
                          </a:solidFill>
                          <a:effectLst/>
                          <a:latin typeface="Bell MT" panose="02020503060305020303" pitchFamily="18" charset="0"/>
                        </a:rPr>
                        <a:t>It is driven by Data</a:t>
                      </a:r>
                    </a:p>
                  </a:txBody>
                  <a:tcPr marT="57150" marB="57150" anchor="ctr">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FFFFFF"/>
                    </a:solidFill>
                  </a:tcPr>
                </a:tc>
                <a:extLst>
                  <a:ext uri="{0D108BD9-81ED-4DB2-BD59-A6C34878D82A}">
                    <a16:rowId xmlns:a16="http://schemas.microsoft.com/office/drawing/2014/main" val="1433613566"/>
                  </a:ext>
                </a:extLst>
              </a:tr>
              <a:tr h="628477">
                <a:tc>
                  <a:txBody>
                    <a:bodyPr/>
                    <a:lstStyle/>
                    <a:p>
                      <a:pPr marL="342900" indent="-342900" algn="l">
                        <a:buFont typeface="Wingdings" panose="05000000000000000000" pitchFamily="2" charset="2"/>
                        <a:buChar char="Ø"/>
                      </a:pPr>
                      <a:r>
                        <a:rPr lang="en-IN" sz="2000" dirty="0">
                          <a:solidFill>
                            <a:schemeClr val="tx1"/>
                          </a:solidFill>
                          <a:effectLst/>
                          <a:latin typeface="Bell MT" panose="02020503060305020303" pitchFamily="18" charset="0"/>
                        </a:rPr>
                        <a:t>It requires more Bandwidth</a:t>
                      </a:r>
                    </a:p>
                  </a:txBody>
                  <a:tcPr marT="57150" marB="57150" anchor="ctr">
                    <a:lnL>
                      <a:noFill/>
                    </a:lnL>
                    <a:lnR>
                      <a:noFill/>
                    </a:lnR>
                    <a:lnT w="9525" cap="flat" cmpd="sng" algn="ctr">
                      <a:solidFill>
                        <a:srgbClr val="DDDDDD"/>
                      </a:solidFill>
                      <a:prstDash val="solid"/>
                      <a:round/>
                      <a:headEnd type="none" w="med" len="med"/>
                      <a:tailEnd type="none" w="med" len="med"/>
                    </a:lnT>
                    <a:lnB>
                      <a:noFill/>
                    </a:lnB>
                    <a:solidFill>
                      <a:srgbClr val="FFFFFF"/>
                    </a:solidFill>
                  </a:tcPr>
                </a:tc>
                <a:tc>
                  <a:txBody>
                    <a:bodyPr/>
                    <a:lstStyle/>
                    <a:p>
                      <a:pPr marL="342900" indent="-342900" algn="l">
                        <a:buFont typeface="Wingdings" panose="05000000000000000000" pitchFamily="2" charset="2"/>
                        <a:buChar char="Ø"/>
                      </a:pPr>
                      <a:r>
                        <a:rPr lang="en-IN" sz="2000" dirty="0">
                          <a:solidFill>
                            <a:schemeClr val="tx1"/>
                          </a:solidFill>
                          <a:effectLst/>
                          <a:latin typeface="Bell MT" panose="02020503060305020303" pitchFamily="18" charset="0"/>
                        </a:rPr>
                        <a:t>It requires minimum Bandwidth</a:t>
                      </a:r>
                    </a:p>
                  </a:txBody>
                  <a:tcPr marT="57150" marB="57150" anchor="ctr">
                    <a:lnL>
                      <a:noFill/>
                    </a:lnL>
                    <a:lnR>
                      <a:noFill/>
                    </a:lnR>
                    <a:lnT w="9525" cap="flat" cmpd="sng" algn="ctr">
                      <a:solidFill>
                        <a:srgbClr val="DDDDDD"/>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146324500"/>
                  </a:ext>
                </a:extLst>
              </a:tr>
            </a:tbl>
          </a:graphicData>
        </a:graphic>
      </p:graphicFrame>
    </p:spTree>
    <p:extLst>
      <p:ext uri="{BB962C8B-B14F-4D97-AF65-F5344CB8AC3E}">
        <p14:creationId xmlns:p14="http://schemas.microsoft.com/office/powerpoint/2010/main" val="31030655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707A4D-0E3F-4C33-AD72-97D987C52406}"/>
              </a:ext>
            </a:extLst>
          </p:cNvPr>
          <p:cNvSpPr>
            <a:spLocks noGrp="1"/>
          </p:cNvSpPr>
          <p:nvPr>
            <p:ph type="title"/>
          </p:nvPr>
        </p:nvSpPr>
        <p:spPr/>
        <p:txBody>
          <a:bodyPr/>
          <a:lstStyle/>
          <a:p>
            <a:r>
              <a:rPr lang="en-US" b="1" u="sng" dirty="0">
                <a:solidFill>
                  <a:schemeClr val="bg2">
                    <a:lumMod val="50000"/>
                  </a:schemeClr>
                </a:solidFill>
                <a:latin typeface="Bell MT" panose="02020503060305020303" pitchFamily="18" charset="0"/>
              </a:rPr>
              <a:t>Enterprise analysis</a:t>
            </a:r>
            <a:endParaRPr lang="en-IN" b="1" u="sng" dirty="0">
              <a:solidFill>
                <a:schemeClr val="bg2">
                  <a:lumMod val="50000"/>
                </a:schemeClr>
              </a:solidFill>
              <a:latin typeface="Bell MT" panose="02020503060305020303" pitchFamily="18" charset="0"/>
            </a:endParaRPr>
          </a:p>
        </p:txBody>
      </p:sp>
      <p:pic>
        <p:nvPicPr>
          <p:cNvPr id="4" name="Content Placeholder 3">
            <a:extLst>
              <a:ext uri="{FF2B5EF4-FFF2-40B4-BE49-F238E27FC236}">
                <a16:creationId xmlns:a16="http://schemas.microsoft.com/office/drawing/2014/main" id="{9A3F7183-3ECD-484C-AB32-483CF8ACDF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0351" y="1731028"/>
            <a:ext cx="7711649" cy="4678650"/>
          </a:xfrm>
          <a:prstGeom prst="ellipse">
            <a:avLst/>
          </a:prstGeom>
          <a:ln>
            <a:noFill/>
          </a:ln>
          <a:effectLst>
            <a:softEdge rad="112500"/>
          </a:effectLst>
        </p:spPr>
      </p:pic>
    </p:spTree>
    <p:extLst>
      <p:ext uri="{BB962C8B-B14F-4D97-AF65-F5344CB8AC3E}">
        <p14:creationId xmlns:p14="http://schemas.microsoft.com/office/powerpoint/2010/main" val="1794674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4908E1-BFFE-4F08-B15B-34F94300E762}"/>
              </a:ext>
            </a:extLst>
          </p:cNvPr>
          <p:cNvSpPr>
            <a:spLocks noGrp="1"/>
          </p:cNvSpPr>
          <p:nvPr>
            <p:ph type="title"/>
          </p:nvPr>
        </p:nvSpPr>
        <p:spPr>
          <a:xfrm>
            <a:off x="677334" y="839789"/>
            <a:ext cx="8596668" cy="1320800"/>
          </a:xfrm>
        </p:spPr>
        <p:txBody>
          <a:bodyPr/>
          <a:lstStyle/>
          <a:p>
            <a:r>
              <a:rPr lang="en-US" u="sng" dirty="0"/>
              <a:t>Agenda</a:t>
            </a:r>
            <a:endParaRPr lang="en-IN" u="sng" dirty="0"/>
          </a:p>
        </p:txBody>
      </p:sp>
      <p:sp>
        <p:nvSpPr>
          <p:cNvPr id="3" name="Content Placeholder 2">
            <a:extLst>
              <a:ext uri="{FF2B5EF4-FFF2-40B4-BE49-F238E27FC236}">
                <a16:creationId xmlns:a16="http://schemas.microsoft.com/office/drawing/2014/main" id="{528BE663-D1CC-4380-8814-B27DB4B3F932}"/>
              </a:ext>
            </a:extLst>
          </p:cNvPr>
          <p:cNvSpPr>
            <a:spLocks noGrp="1"/>
          </p:cNvSpPr>
          <p:nvPr>
            <p:ph idx="1"/>
          </p:nvPr>
        </p:nvSpPr>
        <p:spPr/>
        <p:txBody>
          <a:bodyPr/>
          <a:lstStyle/>
          <a:p>
            <a:pPr>
              <a:buFont typeface="Wingdings" panose="05000000000000000000" pitchFamily="2" charset="2"/>
              <a:buChar char="Ø"/>
            </a:pPr>
            <a:r>
              <a:rPr lang="en-US" sz="1800" b="1" i="0" dirty="0">
                <a:solidFill>
                  <a:schemeClr val="tx2"/>
                </a:solidFill>
                <a:effectLst/>
                <a:latin typeface="Bell MT" panose="02020503060305020303" pitchFamily="18" charset="0"/>
              </a:rPr>
              <a:t>What is an API?</a:t>
            </a:r>
          </a:p>
          <a:p>
            <a:pPr>
              <a:buFont typeface="Wingdings" panose="05000000000000000000" pitchFamily="2" charset="2"/>
              <a:buChar char="Ø"/>
            </a:pPr>
            <a:r>
              <a:rPr lang="en-US" sz="1800" b="1" i="0" dirty="0">
                <a:solidFill>
                  <a:schemeClr val="tx2"/>
                </a:solidFill>
                <a:effectLst/>
                <a:latin typeface="Bell MT" panose="02020503060305020303" pitchFamily="18" charset="0"/>
              </a:rPr>
              <a:t>How API works?</a:t>
            </a:r>
          </a:p>
          <a:p>
            <a:pPr>
              <a:buFont typeface="Wingdings" panose="05000000000000000000" pitchFamily="2" charset="2"/>
              <a:buChar char="Ø"/>
            </a:pPr>
            <a:r>
              <a:rPr lang="en-US" sz="1800" b="1" i="0" dirty="0">
                <a:solidFill>
                  <a:schemeClr val="tx2"/>
                </a:solidFill>
                <a:effectLst/>
                <a:latin typeface="Bell MT" panose="02020503060305020303" pitchFamily="18" charset="0"/>
              </a:rPr>
              <a:t>Examples of an API?</a:t>
            </a:r>
          </a:p>
          <a:p>
            <a:pPr>
              <a:buFont typeface="Wingdings" panose="05000000000000000000" pitchFamily="2" charset="2"/>
              <a:buChar char="Ø"/>
            </a:pPr>
            <a:r>
              <a:rPr lang="en-US" b="1" dirty="0">
                <a:solidFill>
                  <a:schemeClr val="tx2"/>
                </a:solidFill>
                <a:latin typeface="Bell MT" panose="02020503060305020303" pitchFamily="18" charset="0"/>
              </a:rPr>
              <a:t>What is API key?</a:t>
            </a:r>
            <a:endParaRPr lang="en-US" sz="1800" b="1" i="0" dirty="0">
              <a:solidFill>
                <a:schemeClr val="tx2"/>
              </a:solidFill>
              <a:effectLst/>
              <a:latin typeface="Bell MT" panose="02020503060305020303" pitchFamily="18" charset="0"/>
            </a:endParaRPr>
          </a:p>
          <a:p>
            <a:pPr>
              <a:buFont typeface="Wingdings" panose="05000000000000000000" pitchFamily="2" charset="2"/>
              <a:buChar char="Ø"/>
            </a:pPr>
            <a:r>
              <a:rPr lang="en-US" sz="1800" b="1" dirty="0">
                <a:solidFill>
                  <a:schemeClr val="tx2"/>
                </a:solidFill>
                <a:latin typeface="Bell MT" panose="02020503060305020303" pitchFamily="18" charset="0"/>
              </a:rPr>
              <a:t>Why API?</a:t>
            </a:r>
          </a:p>
          <a:p>
            <a:pPr>
              <a:buFont typeface="Wingdings" panose="05000000000000000000" pitchFamily="2" charset="2"/>
              <a:buChar char="Ø"/>
            </a:pPr>
            <a:r>
              <a:rPr lang="en-US" b="1" dirty="0">
                <a:solidFill>
                  <a:schemeClr val="tx2"/>
                </a:solidFill>
                <a:latin typeface="Bell MT" panose="02020503060305020303" pitchFamily="18" charset="0"/>
              </a:rPr>
              <a:t>What is </a:t>
            </a:r>
            <a:r>
              <a:rPr lang="en-IN" sz="1800" b="1" i="0" dirty="0">
                <a:solidFill>
                  <a:schemeClr val="tx2"/>
                </a:solidFill>
                <a:effectLst/>
                <a:latin typeface="Bell MT" panose="02020503060305020303" pitchFamily="18" charset="0"/>
              </a:rPr>
              <a:t>synchronous/asynchronous API</a:t>
            </a:r>
            <a:r>
              <a:rPr lang="en-US" b="1" dirty="0">
                <a:solidFill>
                  <a:schemeClr val="bg2">
                    <a:lumMod val="25000"/>
                  </a:schemeClr>
                </a:solidFill>
                <a:latin typeface="Bell MT" panose="02020503060305020303" pitchFamily="18" charset="0"/>
              </a:rPr>
              <a:t>?</a:t>
            </a:r>
          </a:p>
          <a:p>
            <a:pPr>
              <a:buFont typeface="Wingdings" panose="05000000000000000000" pitchFamily="2" charset="2"/>
              <a:buChar char="Ø"/>
            </a:pPr>
            <a:r>
              <a:rPr lang="en-IN" sz="1800" b="1" dirty="0">
                <a:solidFill>
                  <a:schemeClr val="tx2"/>
                </a:solidFill>
                <a:effectLst/>
                <a:latin typeface="Bell MT" panose="02020503060305020303" pitchFamily="18" charset="0"/>
              </a:rPr>
              <a:t>Types of APIs </a:t>
            </a:r>
          </a:p>
          <a:p>
            <a:pPr>
              <a:buFont typeface="Wingdings" panose="05000000000000000000" pitchFamily="2" charset="2"/>
              <a:buChar char="Ø"/>
            </a:pPr>
            <a:r>
              <a:rPr lang="en-IN" sz="1800" b="1" dirty="0">
                <a:solidFill>
                  <a:schemeClr val="tx2"/>
                </a:solidFill>
                <a:effectLst/>
                <a:latin typeface="Bell MT" panose="02020503060305020303" pitchFamily="18" charset="0"/>
              </a:rPr>
              <a:t>API specifications/protocols</a:t>
            </a:r>
          </a:p>
          <a:p>
            <a:pPr>
              <a:buFont typeface="Wingdings" panose="05000000000000000000" pitchFamily="2" charset="2"/>
              <a:buChar char="Ø"/>
            </a:pPr>
            <a:r>
              <a:rPr lang="en-US" b="1" dirty="0">
                <a:solidFill>
                  <a:schemeClr val="tx2"/>
                </a:solidFill>
                <a:latin typeface="Bell MT" panose="02020503060305020303" pitchFamily="18" charset="0"/>
              </a:rPr>
              <a:t>Enterprise analysis of protocols</a:t>
            </a:r>
            <a:endParaRPr lang="en-IN" b="1" dirty="0">
              <a:solidFill>
                <a:schemeClr val="tx2"/>
              </a:solidFill>
              <a:latin typeface="Bell MT" panose="02020503060305020303" pitchFamily="18" charset="0"/>
            </a:endParaRPr>
          </a:p>
        </p:txBody>
      </p:sp>
      <p:pic>
        <p:nvPicPr>
          <p:cNvPr id="7" name="Picture 6">
            <a:extLst>
              <a:ext uri="{FF2B5EF4-FFF2-40B4-BE49-F238E27FC236}">
                <a16:creationId xmlns:a16="http://schemas.microsoft.com/office/drawing/2014/main" id="{DF2D641B-8DF4-482E-9730-1965E3BA07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64601" y="1500189"/>
            <a:ext cx="4355177" cy="4210004"/>
          </a:xfrm>
          <a:prstGeom prst="rect">
            <a:avLst/>
          </a:prstGeom>
        </p:spPr>
      </p:pic>
    </p:spTree>
    <p:extLst>
      <p:ext uri="{BB962C8B-B14F-4D97-AF65-F5344CB8AC3E}">
        <p14:creationId xmlns:p14="http://schemas.microsoft.com/office/powerpoint/2010/main" val="6561984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78318-BC26-4B2E-95B0-4E96E50D3BB7}"/>
              </a:ext>
            </a:extLst>
          </p:cNvPr>
          <p:cNvSpPr>
            <a:spLocks noGrp="1"/>
          </p:cNvSpPr>
          <p:nvPr>
            <p:ph type="ctrTitle"/>
          </p:nvPr>
        </p:nvSpPr>
        <p:spPr>
          <a:xfrm>
            <a:off x="1039408" y="996918"/>
            <a:ext cx="8116327" cy="2982897"/>
          </a:xfrm>
        </p:spPr>
        <p:txBody>
          <a:bodyPr/>
          <a:lstStyle/>
          <a:p>
            <a:pPr algn="r"/>
            <a:r>
              <a:rPr lang="en-US" sz="8000" dirty="0">
                <a:solidFill>
                  <a:schemeClr val="bg2">
                    <a:lumMod val="50000"/>
                  </a:schemeClr>
                </a:solidFill>
                <a:latin typeface="Bell MT" panose="02020503060305020303" pitchFamily="18" charset="0"/>
              </a:rPr>
              <a:t>Thank You</a:t>
            </a:r>
            <a:endParaRPr lang="en-IN" sz="8000" dirty="0">
              <a:solidFill>
                <a:schemeClr val="bg2">
                  <a:lumMod val="50000"/>
                </a:schemeClr>
              </a:solidFill>
              <a:latin typeface="Bell MT" panose="02020503060305020303" pitchFamily="18" charset="0"/>
            </a:endParaRPr>
          </a:p>
        </p:txBody>
      </p:sp>
    </p:spTree>
    <p:extLst>
      <p:ext uri="{BB962C8B-B14F-4D97-AF65-F5344CB8AC3E}">
        <p14:creationId xmlns:p14="http://schemas.microsoft.com/office/powerpoint/2010/main" val="39633223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489FB-E01B-430E-A1EC-74B6AEDEF3CC}"/>
              </a:ext>
            </a:extLst>
          </p:cNvPr>
          <p:cNvSpPr>
            <a:spLocks noGrp="1"/>
          </p:cNvSpPr>
          <p:nvPr>
            <p:ph type="title"/>
          </p:nvPr>
        </p:nvSpPr>
        <p:spPr>
          <a:xfrm>
            <a:off x="972993" y="773299"/>
            <a:ext cx="10058400" cy="1240193"/>
          </a:xfrm>
        </p:spPr>
        <p:txBody>
          <a:bodyPr>
            <a:normAutofit/>
          </a:bodyPr>
          <a:lstStyle/>
          <a:p>
            <a:r>
              <a:rPr lang="en-IN" sz="4400" b="1" u="sng" dirty="0">
                <a:solidFill>
                  <a:schemeClr val="bg2">
                    <a:lumMod val="50000"/>
                  </a:schemeClr>
                </a:solidFill>
                <a:latin typeface="Bell MT" panose="02020503060305020303" pitchFamily="18" charset="0"/>
              </a:rPr>
              <a:t>What is an API?</a:t>
            </a:r>
          </a:p>
        </p:txBody>
      </p:sp>
      <p:sp>
        <p:nvSpPr>
          <p:cNvPr id="3" name="Content Placeholder 2">
            <a:extLst>
              <a:ext uri="{FF2B5EF4-FFF2-40B4-BE49-F238E27FC236}">
                <a16:creationId xmlns:a16="http://schemas.microsoft.com/office/drawing/2014/main" id="{A018C509-ABF3-493D-92D1-6DB28C5329F0}"/>
              </a:ext>
            </a:extLst>
          </p:cNvPr>
          <p:cNvSpPr>
            <a:spLocks noGrp="1"/>
          </p:cNvSpPr>
          <p:nvPr>
            <p:ph idx="1"/>
          </p:nvPr>
        </p:nvSpPr>
        <p:spPr>
          <a:xfrm>
            <a:off x="677333" y="1938648"/>
            <a:ext cx="8596668" cy="3880773"/>
          </a:xfrm>
        </p:spPr>
        <p:txBody>
          <a:bodyPr/>
          <a:lstStyle/>
          <a:p>
            <a:pPr>
              <a:buFont typeface="Wingdings" panose="05000000000000000000" pitchFamily="2" charset="2"/>
              <a:buChar char="Ø"/>
            </a:pPr>
            <a:r>
              <a:rPr lang="en-US" b="0" i="0" dirty="0">
                <a:solidFill>
                  <a:schemeClr val="tx1"/>
                </a:solidFill>
                <a:effectLst/>
                <a:latin typeface="Bell MT" panose="02020503060305020303" pitchFamily="18" charset="0"/>
              </a:rPr>
              <a:t> An</a:t>
            </a:r>
            <a:r>
              <a:rPr lang="en-US" b="1" i="0" dirty="0">
                <a:solidFill>
                  <a:schemeClr val="tx1"/>
                </a:solidFill>
                <a:effectLst/>
                <a:latin typeface="Bell MT" panose="02020503060305020303" pitchFamily="18" charset="0"/>
              </a:rPr>
              <a:t> API </a:t>
            </a:r>
            <a:r>
              <a:rPr lang="en-US" b="0" i="0" dirty="0">
                <a:solidFill>
                  <a:schemeClr val="tx1"/>
                </a:solidFill>
                <a:effectLst/>
                <a:latin typeface="Bell MT" panose="02020503060305020303" pitchFamily="18" charset="0"/>
              </a:rPr>
              <a:t>is a set of programming code that enables data transmission between one software product and another. It also contains the terms of this data exchange.</a:t>
            </a:r>
          </a:p>
          <a:p>
            <a:pPr algn="ctr"/>
            <a:br>
              <a:rPr lang="en-US" dirty="0">
                <a:solidFill>
                  <a:schemeClr val="tx1"/>
                </a:solidFill>
                <a:latin typeface="Bell MT" panose="02020503060305020303" pitchFamily="18" charset="0"/>
              </a:rPr>
            </a:br>
            <a:endParaRPr lang="en-IN" dirty="0">
              <a:solidFill>
                <a:schemeClr val="tx1"/>
              </a:solidFill>
              <a:latin typeface="Bell MT" panose="02020503060305020303" pitchFamily="18" charset="0"/>
            </a:endParaRPr>
          </a:p>
        </p:txBody>
      </p:sp>
      <p:pic>
        <p:nvPicPr>
          <p:cNvPr id="5" name="Picture 4">
            <a:extLst>
              <a:ext uri="{FF2B5EF4-FFF2-40B4-BE49-F238E27FC236}">
                <a16:creationId xmlns:a16="http://schemas.microsoft.com/office/drawing/2014/main" id="{F3C0E3D1-4E51-4581-B14D-BCDB1BD3F94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4153" y="2929718"/>
            <a:ext cx="7187388" cy="3154983"/>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83682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0F88A-5C1A-4273-85A3-33A4E478237B}"/>
              </a:ext>
            </a:extLst>
          </p:cNvPr>
          <p:cNvSpPr>
            <a:spLocks noGrp="1"/>
          </p:cNvSpPr>
          <p:nvPr>
            <p:ph type="title"/>
          </p:nvPr>
        </p:nvSpPr>
        <p:spPr>
          <a:xfrm>
            <a:off x="848705" y="574269"/>
            <a:ext cx="10058400" cy="1400962"/>
          </a:xfrm>
        </p:spPr>
        <p:txBody>
          <a:bodyPr>
            <a:normAutofit/>
          </a:bodyPr>
          <a:lstStyle/>
          <a:p>
            <a:r>
              <a:rPr lang="en-US" sz="4000" b="1" i="0" u="sng" dirty="0">
                <a:solidFill>
                  <a:schemeClr val="bg2">
                    <a:lumMod val="50000"/>
                  </a:schemeClr>
                </a:solidFill>
                <a:effectLst/>
                <a:latin typeface="Bell MT" panose="02020503060305020303" pitchFamily="18" charset="0"/>
              </a:rPr>
              <a:t>How API works?</a:t>
            </a:r>
            <a:br>
              <a:rPr lang="en-US" b="1" i="0" dirty="0">
                <a:solidFill>
                  <a:schemeClr val="tx1"/>
                </a:solidFill>
                <a:effectLst/>
                <a:latin typeface="DINProLight"/>
              </a:rPr>
            </a:br>
            <a:endParaRPr lang="en-IN" b="1" dirty="0">
              <a:solidFill>
                <a:schemeClr val="tx1"/>
              </a:solidFill>
            </a:endParaRPr>
          </a:p>
        </p:txBody>
      </p:sp>
      <p:sp>
        <p:nvSpPr>
          <p:cNvPr id="3" name="Content Placeholder 2">
            <a:extLst>
              <a:ext uri="{FF2B5EF4-FFF2-40B4-BE49-F238E27FC236}">
                <a16:creationId xmlns:a16="http://schemas.microsoft.com/office/drawing/2014/main" id="{A07F837D-9347-4C84-B385-BFC39005103B}"/>
              </a:ext>
            </a:extLst>
          </p:cNvPr>
          <p:cNvSpPr>
            <a:spLocks noGrp="1"/>
          </p:cNvSpPr>
          <p:nvPr>
            <p:ph idx="1"/>
          </p:nvPr>
        </p:nvSpPr>
        <p:spPr>
          <a:xfrm>
            <a:off x="848705" y="1677854"/>
            <a:ext cx="8750556" cy="1751145"/>
          </a:xfrm>
        </p:spPr>
        <p:txBody>
          <a:bodyPr>
            <a:noAutofit/>
          </a:bodyPr>
          <a:lstStyle/>
          <a:p>
            <a:pPr>
              <a:lnSpc>
                <a:spcPct val="170000"/>
              </a:lnSpc>
              <a:buFont typeface="Wingdings" panose="05000000000000000000" pitchFamily="2" charset="2"/>
              <a:buChar char="Ø"/>
            </a:pPr>
            <a:r>
              <a:rPr lang="en-US" sz="2000" b="0" i="0" dirty="0">
                <a:solidFill>
                  <a:schemeClr val="tx1"/>
                </a:solidFill>
                <a:effectLst/>
                <a:latin typeface="openSans"/>
              </a:rPr>
              <a:t> </a:t>
            </a:r>
            <a:r>
              <a:rPr lang="en-US" sz="2000" b="0" i="0" dirty="0">
                <a:solidFill>
                  <a:schemeClr val="tx1"/>
                </a:solidFill>
                <a:effectLst/>
                <a:latin typeface="Bell MT" panose="02020503060305020303" pitchFamily="18" charset="0"/>
              </a:rPr>
              <a:t>When you use an application on your mobile phone, the application connects to the Internet and sends data to a server. The server then retrieves that data, interprets it, performs the necessary actions and sends it back to your phone. The application then interprets that data and presents you with the information you wanted in a readable way. This is what an API is - all of this happens via API.</a:t>
            </a:r>
          </a:p>
        </p:txBody>
      </p:sp>
      <p:sp>
        <p:nvSpPr>
          <p:cNvPr id="6" name="Rectangle: Rounded Corners 5">
            <a:extLst>
              <a:ext uri="{FF2B5EF4-FFF2-40B4-BE49-F238E27FC236}">
                <a16:creationId xmlns:a16="http://schemas.microsoft.com/office/drawing/2014/main" id="{49018113-733F-417C-9D8E-4E0D881A2060}"/>
              </a:ext>
            </a:extLst>
          </p:cNvPr>
          <p:cNvSpPr/>
          <p:nvPr/>
        </p:nvSpPr>
        <p:spPr>
          <a:xfrm>
            <a:off x="2130640" y="5122416"/>
            <a:ext cx="1917577" cy="1161315"/>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API Consumer</a:t>
            </a:r>
            <a:endParaRPr lang="en-IN" dirty="0"/>
          </a:p>
        </p:txBody>
      </p:sp>
      <p:sp>
        <p:nvSpPr>
          <p:cNvPr id="7" name="Rectangle: Rounded Corners 6">
            <a:extLst>
              <a:ext uri="{FF2B5EF4-FFF2-40B4-BE49-F238E27FC236}">
                <a16:creationId xmlns:a16="http://schemas.microsoft.com/office/drawing/2014/main" id="{43C9913B-7AB8-4295-8143-6B07AA82876C}"/>
              </a:ext>
            </a:extLst>
          </p:cNvPr>
          <p:cNvSpPr/>
          <p:nvPr/>
        </p:nvSpPr>
        <p:spPr>
          <a:xfrm>
            <a:off x="5483440" y="5122415"/>
            <a:ext cx="1917577" cy="1161315"/>
          </a:xfrm>
          <a:prstGeom prst="roundRect">
            <a:avLst/>
          </a:prstGeom>
        </p:spPr>
        <p:style>
          <a:lnRef idx="0">
            <a:schemeClr val="accent2"/>
          </a:lnRef>
          <a:fillRef idx="3">
            <a:schemeClr val="accent2"/>
          </a:fillRef>
          <a:effectRef idx="3">
            <a:schemeClr val="accent2"/>
          </a:effectRef>
          <a:fontRef idx="minor">
            <a:schemeClr val="lt1"/>
          </a:fontRef>
        </p:style>
        <p:txBody>
          <a:bodyPr rtlCol="0" anchor="ctr"/>
          <a:lstStyle/>
          <a:p>
            <a:pPr algn="ctr"/>
            <a:r>
              <a:rPr lang="en-US" dirty="0"/>
              <a:t>API Provider</a:t>
            </a:r>
            <a:endParaRPr lang="en-IN" dirty="0"/>
          </a:p>
        </p:txBody>
      </p:sp>
    </p:spTree>
    <p:extLst>
      <p:ext uri="{BB962C8B-B14F-4D97-AF65-F5344CB8AC3E}">
        <p14:creationId xmlns:p14="http://schemas.microsoft.com/office/powerpoint/2010/main" val="2378645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DDDDFC-52D5-4665-AE8F-6C36D21AEAEB}"/>
              </a:ext>
            </a:extLst>
          </p:cNvPr>
          <p:cNvSpPr>
            <a:spLocks noGrp="1"/>
          </p:cNvSpPr>
          <p:nvPr>
            <p:ph type="title"/>
          </p:nvPr>
        </p:nvSpPr>
        <p:spPr>
          <a:xfrm>
            <a:off x="606313" y="822664"/>
            <a:ext cx="8596668" cy="1320800"/>
          </a:xfrm>
        </p:spPr>
        <p:txBody>
          <a:bodyPr/>
          <a:lstStyle/>
          <a:p>
            <a:r>
              <a:rPr lang="en-US" sz="3600" b="1" i="0" u="sng" dirty="0">
                <a:solidFill>
                  <a:schemeClr val="bg2">
                    <a:lumMod val="50000"/>
                  </a:schemeClr>
                </a:solidFill>
                <a:effectLst/>
                <a:latin typeface="Bell MT" panose="02020503060305020303" pitchFamily="18" charset="0"/>
              </a:rPr>
              <a:t>How API works?</a:t>
            </a:r>
            <a:endParaRPr lang="en-IN" dirty="0"/>
          </a:p>
        </p:txBody>
      </p:sp>
      <p:pic>
        <p:nvPicPr>
          <p:cNvPr id="5" name="Content Placeholder 4">
            <a:extLst>
              <a:ext uri="{FF2B5EF4-FFF2-40B4-BE49-F238E27FC236}">
                <a16:creationId xmlns:a16="http://schemas.microsoft.com/office/drawing/2014/main" id="{6A04261F-7A6C-42F2-84BA-942AAD2B4B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6313" y="1930400"/>
            <a:ext cx="8901672" cy="3868791"/>
          </a:xfrm>
        </p:spPr>
      </p:pic>
    </p:spTree>
    <p:extLst>
      <p:ext uri="{BB962C8B-B14F-4D97-AF65-F5344CB8AC3E}">
        <p14:creationId xmlns:p14="http://schemas.microsoft.com/office/powerpoint/2010/main" val="6524768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5CC61-DE90-4CC7-8B5A-048728626F4A}"/>
              </a:ext>
            </a:extLst>
          </p:cNvPr>
          <p:cNvSpPr>
            <a:spLocks noGrp="1"/>
          </p:cNvSpPr>
          <p:nvPr>
            <p:ph type="title"/>
          </p:nvPr>
        </p:nvSpPr>
        <p:spPr>
          <a:xfrm>
            <a:off x="677334" y="787154"/>
            <a:ext cx="8596668" cy="1320800"/>
          </a:xfrm>
        </p:spPr>
        <p:txBody>
          <a:bodyPr/>
          <a:lstStyle/>
          <a:p>
            <a:r>
              <a:rPr lang="en-US" u="sng" dirty="0">
                <a:solidFill>
                  <a:schemeClr val="bg2">
                    <a:lumMod val="50000"/>
                  </a:schemeClr>
                </a:solidFill>
              </a:rPr>
              <a:t>Example of API</a:t>
            </a:r>
            <a:endParaRPr lang="en-IN" dirty="0"/>
          </a:p>
        </p:txBody>
      </p:sp>
      <p:sp>
        <p:nvSpPr>
          <p:cNvPr id="5" name="Content Placeholder 4">
            <a:extLst>
              <a:ext uri="{FF2B5EF4-FFF2-40B4-BE49-F238E27FC236}">
                <a16:creationId xmlns:a16="http://schemas.microsoft.com/office/drawing/2014/main" id="{25A1C382-FB09-46C6-8D63-71BE0360B748}"/>
              </a:ext>
            </a:extLst>
          </p:cNvPr>
          <p:cNvSpPr>
            <a:spLocks noGrp="1"/>
          </p:cNvSpPr>
          <p:nvPr>
            <p:ph idx="1"/>
          </p:nvPr>
        </p:nvSpPr>
        <p:spPr>
          <a:xfrm>
            <a:off x="677334" y="2790031"/>
            <a:ext cx="8596668" cy="3880773"/>
          </a:xfrm>
        </p:spPr>
        <p:txBody>
          <a:bodyPr>
            <a:noAutofit/>
          </a:bodyPr>
          <a:lstStyle/>
          <a:p>
            <a:r>
              <a:rPr lang="en-US" b="0" i="0" dirty="0">
                <a:solidFill>
                  <a:schemeClr val="tx1"/>
                </a:solidFill>
                <a:effectLst/>
                <a:latin typeface="Bell MT" panose="02020503060305020303" pitchFamily="18" charset="0"/>
              </a:rPr>
              <a:t>Imagine you’re sitting at a table in a restaurant with a menu of choices to order from. What is missing is the critical link to communicate your order to the kitchen and deliver your food back to your table. That’s where the waiter or API comes in. The waiter is the messenger – or API – that takes your request or order and tells the kitchen – the system – what to do. Then the waiter delivers the response back to you; in this case, it is the food.</a:t>
            </a:r>
            <a:endParaRPr lang="en-IN" dirty="0">
              <a:solidFill>
                <a:schemeClr val="tx1"/>
              </a:solidFill>
              <a:latin typeface="Bell MT" panose="02020503060305020303" pitchFamily="18" charset="0"/>
            </a:endParaRPr>
          </a:p>
        </p:txBody>
      </p:sp>
      <p:sp>
        <p:nvSpPr>
          <p:cNvPr id="4" name="Text Placeholder 3">
            <a:extLst>
              <a:ext uri="{FF2B5EF4-FFF2-40B4-BE49-F238E27FC236}">
                <a16:creationId xmlns:a16="http://schemas.microsoft.com/office/drawing/2014/main" id="{78E97CFF-6344-4639-9ABE-4033A00F5176}"/>
              </a:ext>
            </a:extLst>
          </p:cNvPr>
          <p:cNvSpPr>
            <a:spLocks noGrp="1"/>
          </p:cNvSpPr>
          <p:nvPr>
            <p:ph type="body" idx="4294967295"/>
          </p:nvPr>
        </p:nvSpPr>
        <p:spPr>
          <a:xfrm>
            <a:off x="677334" y="1930400"/>
            <a:ext cx="4186238" cy="576263"/>
          </a:xfrm>
        </p:spPr>
        <p:txBody>
          <a:bodyPr/>
          <a:lstStyle/>
          <a:p>
            <a:pPr marL="342900" indent="-342900">
              <a:buFont typeface="Wingdings" panose="05000000000000000000" pitchFamily="2" charset="2"/>
              <a:buChar char="Ø"/>
            </a:pPr>
            <a:r>
              <a:rPr lang="en-US" sz="2400" b="1" u="sng" dirty="0">
                <a:solidFill>
                  <a:schemeClr val="tx1"/>
                </a:solidFill>
                <a:latin typeface="Bell MT" panose="02020503060305020303" pitchFamily="18" charset="0"/>
              </a:rPr>
              <a:t>Restaurant management</a:t>
            </a:r>
          </a:p>
          <a:p>
            <a:pPr marL="342900" indent="-342900">
              <a:buFont typeface="Wingdings" panose="05000000000000000000" pitchFamily="2" charset="2"/>
              <a:buChar char="Ø"/>
            </a:pPr>
            <a:endParaRPr lang="en-IN" b="1" dirty="0">
              <a:latin typeface="Bell MT" panose="02020503060305020303" pitchFamily="18" charset="0"/>
            </a:endParaRPr>
          </a:p>
        </p:txBody>
      </p:sp>
    </p:spTree>
    <p:extLst>
      <p:ext uri="{BB962C8B-B14F-4D97-AF65-F5344CB8AC3E}">
        <p14:creationId xmlns:p14="http://schemas.microsoft.com/office/powerpoint/2010/main" val="10524332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E229B-2AF2-4A9F-9649-2FAE9587470B}"/>
              </a:ext>
            </a:extLst>
          </p:cNvPr>
          <p:cNvSpPr>
            <a:spLocks noGrp="1"/>
          </p:cNvSpPr>
          <p:nvPr>
            <p:ph type="title"/>
          </p:nvPr>
        </p:nvSpPr>
        <p:spPr/>
        <p:txBody>
          <a:bodyPr/>
          <a:lstStyle/>
          <a:p>
            <a:r>
              <a:rPr lang="en-US" u="sng" dirty="0">
                <a:solidFill>
                  <a:schemeClr val="bg2">
                    <a:lumMod val="50000"/>
                  </a:schemeClr>
                </a:solidFill>
              </a:rPr>
              <a:t>Example of API</a:t>
            </a:r>
            <a:endParaRPr lang="en-IN" u="sng" dirty="0">
              <a:solidFill>
                <a:schemeClr val="bg2">
                  <a:lumMod val="50000"/>
                </a:schemeClr>
              </a:solidFill>
            </a:endParaRPr>
          </a:p>
        </p:txBody>
      </p:sp>
      <p:pic>
        <p:nvPicPr>
          <p:cNvPr id="9" name="Content Placeholder 8">
            <a:extLst>
              <a:ext uri="{FF2B5EF4-FFF2-40B4-BE49-F238E27FC236}">
                <a16:creationId xmlns:a16="http://schemas.microsoft.com/office/drawing/2014/main" id="{FE12EDC9-E58D-46A4-B90D-6DCB81E84B3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02400" y="2160588"/>
            <a:ext cx="7547238" cy="3881437"/>
          </a:xfrm>
        </p:spPr>
      </p:pic>
      <p:sp>
        <p:nvSpPr>
          <p:cNvPr id="10" name="TextBox 9">
            <a:extLst>
              <a:ext uri="{FF2B5EF4-FFF2-40B4-BE49-F238E27FC236}">
                <a16:creationId xmlns:a16="http://schemas.microsoft.com/office/drawing/2014/main" id="{487BE8DC-00F7-4358-9F37-2E96827CF5C3}"/>
              </a:ext>
            </a:extLst>
          </p:cNvPr>
          <p:cNvSpPr txBox="1"/>
          <p:nvPr/>
        </p:nvSpPr>
        <p:spPr>
          <a:xfrm>
            <a:off x="677334" y="1561068"/>
            <a:ext cx="3781887" cy="369332"/>
          </a:xfrm>
          <a:prstGeom prst="rect">
            <a:avLst/>
          </a:prstGeom>
          <a:noFill/>
        </p:spPr>
        <p:txBody>
          <a:bodyPr wrap="square" rtlCol="0">
            <a:spAutoFit/>
          </a:bodyPr>
          <a:lstStyle/>
          <a:p>
            <a:pPr marL="285750" indent="-285750">
              <a:buFont typeface="Wingdings" panose="05000000000000000000" pitchFamily="2" charset="2"/>
              <a:buChar char="Ø"/>
            </a:pPr>
            <a:r>
              <a:rPr lang="en-US" dirty="0">
                <a:solidFill>
                  <a:schemeClr val="bg2">
                    <a:lumMod val="50000"/>
                  </a:schemeClr>
                </a:solidFill>
              </a:rPr>
              <a:t>Restaurant Management System</a:t>
            </a:r>
            <a:endParaRPr lang="en-IN" dirty="0">
              <a:solidFill>
                <a:schemeClr val="bg2">
                  <a:lumMod val="50000"/>
                </a:schemeClr>
              </a:solidFill>
            </a:endParaRPr>
          </a:p>
        </p:txBody>
      </p:sp>
    </p:spTree>
    <p:extLst>
      <p:ext uri="{BB962C8B-B14F-4D97-AF65-F5344CB8AC3E}">
        <p14:creationId xmlns:p14="http://schemas.microsoft.com/office/powerpoint/2010/main" val="3864237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7986C-359E-457E-B346-6C4793C60F24}"/>
              </a:ext>
            </a:extLst>
          </p:cNvPr>
          <p:cNvSpPr>
            <a:spLocks noGrp="1"/>
          </p:cNvSpPr>
          <p:nvPr>
            <p:ph type="title"/>
          </p:nvPr>
        </p:nvSpPr>
        <p:spPr>
          <a:xfrm>
            <a:off x="677334" y="902563"/>
            <a:ext cx="8596668" cy="1320800"/>
          </a:xfrm>
        </p:spPr>
        <p:txBody>
          <a:bodyPr>
            <a:normAutofit/>
          </a:bodyPr>
          <a:lstStyle/>
          <a:p>
            <a:r>
              <a:rPr lang="en-US" sz="4000" b="1" u="sng" dirty="0">
                <a:solidFill>
                  <a:schemeClr val="bg2">
                    <a:lumMod val="50000"/>
                  </a:schemeClr>
                </a:solidFill>
                <a:latin typeface="Bell MT" panose="02020503060305020303" pitchFamily="18" charset="0"/>
              </a:rPr>
              <a:t>What is API key?</a:t>
            </a:r>
            <a:endParaRPr lang="en-IN" sz="4000" b="1" u="sng" dirty="0">
              <a:solidFill>
                <a:schemeClr val="bg2">
                  <a:lumMod val="50000"/>
                </a:schemeClr>
              </a:solidFill>
              <a:latin typeface="Bell MT" panose="02020503060305020303" pitchFamily="18" charset="0"/>
            </a:endParaRPr>
          </a:p>
        </p:txBody>
      </p:sp>
      <p:sp>
        <p:nvSpPr>
          <p:cNvPr id="3" name="Content Placeholder 2">
            <a:extLst>
              <a:ext uri="{FF2B5EF4-FFF2-40B4-BE49-F238E27FC236}">
                <a16:creationId xmlns:a16="http://schemas.microsoft.com/office/drawing/2014/main" id="{C7550DCB-8944-473A-8E7F-05F10A05FA3C}"/>
              </a:ext>
            </a:extLst>
          </p:cNvPr>
          <p:cNvSpPr>
            <a:spLocks noGrp="1"/>
          </p:cNvSpPr>
          <p:nvPr>
            <p:ph idx="1"/>
          </p:nvPr>
        </p:nvSpPr>
        <p:spPr>
          <a:xfrm>
            <a:off x="677334" y="1930400"/>
            <a:ext cx="8596668" cy="3880773"/>
          </a:xfrm>
        </p:spPr>
        <p:txBody>
          <a:bodyPr/>
          <a:lstStyle/>
          <a:p>
            <a:pPr algn="l">
              <a:buFont typeface="Wingdings" panose="05000000000000000000" pitchFamily="2" charset="2"/>
              <a:buChar char="Ø"/>
            </a:pPr>
            <a:r>
              <a:rPr lang="en-US" sz="2000" b="0" i="0" dirty="0">
                <a:solidFill>
                  <a:schemeClr val="tx1"/>
                </a:solidFill>
                <a:effectLst/>
                <a:latin typeface="Bell MT" panose="02020503060305020303" pitchFamily="18" charset="0"/>
              </a:rPr>
              <a:t>An API key or application programming interface key is a code that gets passed in by computer applications. The program or application then calls the API or application programming interface to identify its user, developer or calling program to a website.</a:t>
            </a:r>
          </a:p>
          <a:p>
            <a:pPr algn="l">
              <a:buFont typeface="Wingdings" panose="05000000000000000000" pitchFamily="2" charset="2"/>
              <a:buChar char="Ø"/>
            </a:pPr>
            <a:r>
              <a:rPr lang="en-US" sz="2000" b="0" i="0" dirty="0">
                <a:solidFill>
                  <a:schemeClr val="tx1"/>
                </a:solidFill>
                <a:effectLst/>
                <a:latin typeface="Bell MT" panose="02020503060305020303" pitchFamily="18" charset="0"/>
              </a:rPr>
              <a:t>Application programming keys are normally used to assist in tracking and controlling how the interface is being utilized. Often, it does this to prevent abuse or malicious use of the API in question.</a:t>
            </a:r>
          </a:p>
          <a:p>
            <a:pPr algn="l">
              <a:buFont typeface="Wingdings" panose="05000000000000000000" pitchFamily="2" charset="2"/>
              <a:buChar char="Ø"/>
            </a:pPr>
            <a:r>
              <a:rPr lang="en-US" sz="2000" b="0" i="0" dirty="0">
                <a:solidFill>
                  <a:schemeClr val="tx1"/>
                </a:solidFill>
                <a:effectLst/>
                <a:latin typeface="Bell MT" panose="02020503060305020303" pitchFamily="18" charset="0"/>
              </a:rPr>
              <a:t>An API key can act as a secret authentication token as well as a unique identifier. Typically, the key will come with a set of access rights for the API that it is associated with.</a:t>
            </a:r>
          </a:p>
          <a:p>
            <a:endParaRPr lang="en-IN" dirty="0"/>
          </a:p>
        </p:txBody>
      </p:sp>
    </p:spTree>
    <p:extLst>
      <p:ext uri="{BB962C8B-B14F-4D97-AF65-F5344CB8AC3E}">
        <p14:creationId xmlns:p14="http://schemas.microsoft.com/office/powerpoint/2010/main" val="7265749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F1EEE5-393A-4F19-BAAC-E4406095A029}"/>
              </a:ext>
            </a:extLst>
          </p:cNvPr>
          <p:cNvSpPr>
            <a:spLocks noGrp="1"/>
          </p:cNvSpPr>
          <p:nvPr>
            <p:ph type="title"/>
          </p:nvPr>
        </p:nvSpPr>
        <p:spPr/>
        <p:txBody>
          <a:bodyPr>
            <a:normAutofit/>
          </a:bodyPr>
          <a:lstStyle/>
          <a:p>
            <a:r>
              <a:rPr lang="en-US" sz="4000" b="1" u="sng" dirty="0">
                <a:solidFill>
                  <a:schemeClr val="bg2">
                    <a:lumMod val="50000"/>
                  </a:schemeClr>
                </a:solidFill>
                <a:latin typeface="Bell MT" panose="02020503060305020303" pitchFamily="18" charset="0"/>
              </a:rPr>
              <a:t>Why should I use an API?</a:t>
            </a:r>
            <a:endParaRPr lang="en-IN" sz="4000" b="1" u="sng" dirty="0">
              <a:solidFill>
                <a:schemeClr val="bg2">
                  <a:lumMod val="50000"/>
                </a:schemeClr>
              </a:solidFill>
              <a:latin typeface="Bell MT" panose="02020503060305020303" pitchFamily="18" charset="0"/>
            </a:endParaRPr>
          </a:p>
        </p:txBody>
      </p:sp>
      <p:sp>
        <p:nvSpPr>
          <p:cNvPr id="3" name="Content Placeholder 2">
            <a:extLst>
              <a:ext uri="{FF2B5EF4-FFF2-40B4-BE49-F238E27FC236}">
                <a16:creationId xmlns:a16="http://schemas.microsoft.com/office/drawing/2014/main" id="{93A45CF8-3C35-4CE4-913E-3265B4CFA74F}"/>
              </a:ext>
            </a:extLst>
          </p:cNvPr>
          <p:cNvSpPr>
            <a:spLocks noGrp="1"/>
          </p:cNvSpPr>
          <p:nvPr>
            <p:ph sz="half" idx="1"/>
          </p:nvPr>
        </p:nvSpPr>
        <p:spPr>
          <a:xfrm>
            <a:off x="677334" y="1930400"/>
            <a:ext cx="4184035" cy="4318000"/>
          </a:xfrm>
        </p:spPr>
        <p:txBody>
          <a:bodyPr>
            <a:normAutofit lnSpcReduction="10000"/>
          </a:bodyPr>
          <a:lstStyle/>
          <a:p>
            <a:pPr>
              <a:buFont typeface="Wingdings" panose="05000000000000000000" pitchFamily="2" charset="2"/>
              <a:buChar char="Ø"/>
            </a:pPr>
            <a:r>
              <a:rPr lang="en-US" sz="2000" dirty="0">
                <a:solidFill>
                  <a:schemeClr val="tx1"/>
                </a:solidFill>
                <a:latin typeface="charter"/>
              </a:rPr>
              <a:t> </a:t>
            </a:r>
            <a:r>
              <a:rPr lang="en-US" sz="2000" dirty="0">
                <a:solidFill>
                  <a:schemeClr val="tx1"/>
                </a:solidFill>
                <a:latin typeface="Bell MT" panose="02020503060305020303" pitchFamily="18" charset="0"/>
              </a:rPr>
              <a:t>T</a:t>
            </a:r>
            <a:r>
              <a:rPr lang="en-US" sz="2000" b="0" i="0" dirty="0">
                <a:solidFill>
                  <a:schemeClr val="tx1"/>
                </a:solidFill>
                <a:effectLst/>
                <a:latin typeface="Bell MT" panose="02020503060305020303" pitchFamily="18" charset="0"/>
              </a:rPr>
              <a:t>he availability of the raw data has made it possible for 3rd party developers to release phone apps that display the same data with custom presentation. </a:t>
            </a:r>
          </a:p>
          <a:p>
            <a:pPr>
              <a:buFont typeface="Wingdings" panose="05000000000000000000" pitchFamily="2" charset="2"/>
              <a:buChar char="Ø"/>
            </a:pPr>
            <a:r>
              <a:rPr lang="en-US" sz="2000" b="0" i="0" dirty="0">
                <a:solidFill>
                  <a:schemeClr val="tx1"/>
                </a:solidFill>
                <a:effectLst/>
                <a:latin typeface="Bell MT" panose="02020503060305020303" pitchFamily="18" charset="0"/>
              </a:rPr>
              <a:t> Some APIs, like the Reddit and Spotify APIs, are designed to expand the reach of the organization by making their data available to users, and enabling external developers to build products that are in some way reliant on the business, and so keep customers coming back. </a:t>
            </a:r>
            <a:endParaRPr lang="en-US" sz="2000" dirty="0">
              <a:solidFill>
                <a:schemeClr val="tx1"/>
              </a:solidFill>
              <a:latin typeface="Bell MT" panose="02020503060305020303" pitchFamily="18" charset="0"/>
            </a:endParaRPr>
          </a:p>
        </p:txBody>
      </p:sp>
      <p:pic>
        <p:nvPicPr>
          <p:cNvPr id="5" name="Picture 4">
            <a:extLst>
              <a:ext uri="{FF2B5EF4-FFF2-40B4-BE49-F238E27FC236}">
                <a16:creationId xmlns:a16="http://schemas.microsoft.com/office/drawing/2014/main" id="{6A83E8C4-1C11-4CA6-A74C-77A8D8B9FF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5449" y="2089568"/>
            <a:ext cx="4430367" cy="3423465"/>
          </a:xfrm>
          <a:prstGeom prst="rect">
            <a:avLst/>
          </a:prstGeom>
        </p:spPr>
      </p:pic>
    </p:spTree>
    <p:extLst>
      <p:ext uri="{BB962C8B-B14F-4D97-AF65-F5344CB8AC3E}">
        <p14:creationId xmlns:p14="http://schemas.microsoft.com/office/powerpoint/2010/main" val="485868157"/>
      </p:ext>
    </p:extLst>
  </p:cSld>
  <p:clrMapOvr>
    <a:masterClrMapping/>
  </p:clrMapOvr>
</p:sld>
</file>

<file path=ppt/theme/theme1.xml><?xml version="1.0" encoding="utf-8"?>
<a:theme xmlns:a="http://schemas.openxmlformats.org/drawingml/2006/main" name="Facet">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2352</TotalTime>
  <Words>880</Words>
  <Application>Microsoft Office PowerPoint</Application>
  <PresentationFormat>Widescreen</PresentationFormat>
  <Paragraphs>86</Paragraphs>
  <Slides>20</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20</vt:i4>
      </vt:variant>
    </vt:vector>
  </HeadingPairs>
  <TitlesOfParts>
    <vt:vector size="33" baseType="lpstr">
      <vt:lpstr>Arial</vt:lpstr>
      <vt:lpstr>Bell MT</vt:lpstr>
      <vt:lpstr>charter</vt:lpstr>
      <vt:lpstr>DINProLight</vt:lpstr>
      <vt:lpstr>Lato</vt:lpstr>
      <vt:lpstr>Open Sans</vt:lpstr>
      <vt:lpstr>openSans</vt:lpstr>
      <vt:lpstr>Proxima Nova</vt:lpstr>
      <vt:lpstr>Roboto</vt:lpstr>
      <vt:lpstr>Trebuchet MS</vt:lpstr>
      <vt:lpstr>Wingdings</vt:lpstr>
      <vt:lpstr>Wingdings 3</vt:lpstr>
      <vt:lpstr>Facet</vt:lpstr>
      <vt:lpstr>PowerPoint Presentation</vt:lpstr>
      <vt:lpstr>Agenda</vt:lpstr>
      <vt:lpstr>What is an API?</vt:lpstr>
      <vt:lpstr>How API works? </vt:lpstr>
      <vt:lpstr>How API works?</vt:lpstr>
      <vt:lpstr>Example of API</vt:lpstr>
      <vt:lpstr>Example of API</vt:lpstr>
      <vt:lpstr>What is API key?</vt:lpstr>
      <vt:lpstr>Why should I use an API?</vt:lpstr>
      <vt:lpstr>What is synchronous/asynchronous methods </vt:lpstr>
      <vt:lpstr>sync method</vt:lpstr>
      <vt:lpstr>async method</vt:lpstr>
      <vt:lpstr>Types of APIs</vt:lpstr>
      <vt:lpstr>API specifications/protocols </vt:lpstr>
      <vt:lpstr>Remote Procedure Call (RPC) </vt:lpstr>
      <vt:lpstr>Service Object Access Protocol (SOAP) </vt:lpstr>
      <vt:lpstr>Representational State Transfer (REST) </vt:lpstr>
      <vt:lpstr>The differences between SOAP and REST? </vt:lpstr>
      <vt:lpstr>Enterprise analysis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API</dc:title>
  <dc:creator>mansi satani</dc:creator>
  <cp:lastModifiedBy>mansi satani</cp:lastModifiedBy>
  <cp:revision>71</cp:revision>
  <dcterms:created xsi:type="dcterms:W3CDTF">2021-02-22T05:03:13Z</dcterms:created>
  <dcterms:modified xsi:type="dcterms:W3CDTF">2021-06-17T13:14:18Z</dcterms:modified>
</cp:coreProperties>
</file>

<file path=docProps/thumbnail.jpeg>
</file>